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100"/>
  </p:notesMasterIdLst>
  <p:handoutMasterIdLst>
    <p:handoutMasterId r:id="rId101"/>
  </p:handoutMasterIdLst>
  <p:sldIdLst>
    <p:sldId id="457" r:id="rId5"/>
    <p:sldId id="1084" r:id="rId6"/>
    <p:sldId id="1158" r:id="rId7"/>
    <p:sldId id="1085" r:id="rId8"/>
    <p:sldId id="1159" r:id="rId9"/>
    <p:sldId id="343" r:id="rId10"/>
    <p:sldId id="1160" r:id="rId11"/>
    <p:sldId id="1161" r:id="rId12"/>
    <p:sldId id="1162" r:id="rId13"/>
    <p:sldId id="1087" r:id="rId14"/>
    <p:sldId id="1088" r:id="rId15"/>
    <p:sldId id="1090" r:id="rId16"/>
    <p:sldId id="346" r:id="rId17"/>
    <p:sldId id="347" r:id="rId18"/>
    <p:sldId id="1157" r:id="rId19"/>
    <p:sldId id="348" r:id="rId20"/>
    <p:sldId id="1163" r:id="rId21"/>
    <p:sldId id="349" r:id="rId22"/>
    <p:sldId id="1091" r:id="rId23"/>
    <p:sldId id="1164" r:id="rId24"/>
    <p:sldId id="1165" r:id="rId25"/>
    <p:sldId id="1166" r:id="rId26"/>
    <p:sldId id="1168" r:id="rId27"/>
    <p:sldId id="1169" r:id="rId28"/>
    <p:sldId id="1170" r:id="rId29"/>
    <p:sldId id="256" r:id="rId30"/>
    <p:sldId id="278" r:id="rId31"/>
    <p:sldId id="267" r:id="rId32"/>
    <p:sldId id="260" r:id="rId33"/>
    <p:sldId id="286" r:id="rId34"/>
    <p:sldId id="287" r:id="rId35"/>
    <p:sldId id="264" r:id="rId36"/>
    <p:sldId id="277" r:id="rId37"/>
    <p:sldId id="294" r:id="rId38"/>
    <p:sldId id="295" r:id="rId39"/>
    <p:sldId id="269" r:id="rId40"/>
    <p:sldId id="299" r:id="rId41"/>
    <p:sldId id="270" r:id="rId42"/>
    <p:sldId id="297" r:id="rId43"/>
    <p:sldId id="298" r:id="rId44"/>
    <p:sldId id="1096" r:id="rId45"/>
    <p:sldId id="1098" r:id="rId46"/>
    <p:sldId id="1099" r:id="rId47"/>
    <p:sldId id="1100" r:id="rId48"/>
    <p:sldId id="1101" r:id="rId49"/>
    <p:sldId id="1155" r:id="rId50"/>
    <p:sldId id="1102" r:id="rId51"/>
    <p:sldId id="1103" r:id="rId52"/>
    <p:sldId id="1104" r:id="rId53"/>
    <p:sldId id="1142" r:id="rId54"/>
    <p:sldId id="1171" r:id="rId55"/>
    <p:sldId id="1173" r:id="rId56"/>
    <p:sldId id="1174" r:id="rId57"/>
    <p:sldId id="1106" r:id="rId58"/>
    <p:sldId id="1107" r:id="rId59"/>
    <p:sldId id="1108" r:id="rId60"/>
    <p:sldId id="1146" r:id="rId61"/>
    <p:sldId id="1110" r:id="rId62"/>
    <p:sldId id="1111" r:id="rId63"/>
    <p:sldId id="1112" r:id="rId64"/>
    <p:sldId id="1113" r:id="rId65"/>
    <p:sldId id="1114" r:id="rId66"/>
    <p:sldId id="1115" r:id="rId67"/>
    <p:sldId id="1116" r:id="rId68"/>
    <p:sldId id="1117" r:id="rId69"/>
    <p:sldId id="1118" r:id="rId70"/>
    <p:sldId id="1119" r:id="rId71"/>
    <p:sldId id="1120" r:id="rId72"/>
    <p:sldId id="1121" r:id="rId73"/>
    <p:sldId id="1122" r:id="rId74"/>
    <p:sldId id="1123" r:id="rId75"/>
    <p:sldId id="1124" r:id="rId76"/>
    <p:sldId id="1125" r:id="rId77"/>
    <p:sldId id="1126" r:id="rId78"/>
    <p:sldId id="1127" r:id="rId79"/>
    <p:sldId id="1128" r:id="rId80"/>
    <p:sldId id="1129" r:id="rId81"/>
    <p:sldId id="1131" r:id="rId82"/>
    <p:sldId id="1175" r:id="rId83"/>
    <p:sldId id="1134" r:id="rId84"/>
    <p:sldId id="1176" r:id="rId85"/>
    <p:sldId id="1156" r:id="rId86"/>
    <p:sldId id="1177" r:id="rId87"/>
    <p:sldId id="1136" r:id="rId88"/>
    <p:sldId id="1178" r:id="rId89"/>
    <p:sldId id="1132" r:id="rId90"/>
    <p:sldId id="1147" r:id="rId91"/>
    <p:sldId id="385" r:id="rId92"/>
    <p:sldId id="1138" r:id="rId93"/>
    <p:sldId id="1179" r:id="rId94"/>
    <p:sldId id="1139" r:id="rId95"/>
    <p:sldId id="1082" r:id="rId96"/>
    <p:sldId id="1140" r:id="rId97"/>
    <p:sldId id="1141" r:id="rId98"/>
    <p:sldId id="307" r:id="rId9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9A90B89-867B-1AAE-6ABC-6AAAF3BE08AA}" name="CD" initials="CD" userId="CD"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ai, Wendy" initials="LW" lastIdx="3" clrIdx="0">
    <p:extLst>
      <p:ext uri="{19B8F6BF-5375-455C-9EA6-DF929625EA0E}">
        <p15:presenceInfo xmlns:p15="http://schemas.microsoft.com/office/powerpoint/2012/main" userId="S::welai@wiley.com::a5371048-0c99-493d-8b6a-2e0d44ed8fc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1121"/>
    <a:srgbClr val="E2F3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71" autoAdjust="0"/>
    <p:restoredTop sz="96233" autoAdjust="0"/>
  </p:normalViewPr>
  <p:slideViewPr>
    <p:cSldViewPr snapToGrid="0" snapToObjects="1">
      <p:cViewPr varScale="1">
        <p:scale>
          <a:sx n="106" d="100"/>
          <a:sy n="106" d="100"/>
        </p:scale>
        <p:origin x="1144" y="56"/>
      </p:cViewPr>
      <p:guideLst/>
    </p:cSldViewPr>
  </p:slideViewPr>
  <p:outlineViewPr>
    <p:cViewPr>
      <p:scale>
        <a:sx n="33" d="100"/>
        <a:sy n="33" d="100"/>
      </p:scale>
      <p:origin x="0" y="-48114"/>
    </p:cViewPr>
  </p:outlineViewPr>
  <p:notesTextViewPr>
    <p:cViewPr>
      <p:scale>
        <a:sx n="85" d="100"/>
        <a:sy n="85" d="100"/>
      </p:scale>
      <p:origin x="0" y="0"/>
    </p:cViewPr>
  </p:notesTextViewPr>
  <p:sorterViewPr>
    <p:cViewPr>
      <p:scale>
        <a:sx n="80" d="100"/>
        <a:sy n="80" d="100"/>
      </p:scale>
      <p:origin x="0" y="-4470"/>
    </p:cViewPr>
  </p:sorterViewPr>
  <p:notesViewPr>
    <p:cSldViewPr snapToGrid="0" snapToObjects="1">
      <p:cViewPr varScale="1">
        <p:scale>
          <a:sx n="84" d="100"/>
          <a:sy n="84" d="100"/>
        </p:scale>
        <p:origin x="3828" y="90"/>
      </p:cViewPr>
      <p:guideLst/>
    </p:cSldViewPr>
  </p:notesViewPr>
  <p:gridSpacing cx="45000" cy="450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microsoft.com/office/2018/10/relationships/authors" Target="author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commentAuthors" Target="commen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BFD21CC-2875-EC99-6FC5-F6C5C41F83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C165022A-9982-AA1D-DB12-D2FD67A48C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247C62-569B-49FA-AD84-DE3BCE1D0184}" type="datetimeFigureOut">
              <a:rPr lang="en-IN" smtClean="0"/>
              <a:t>28-04-2024</a:t>
            </a:fld>
            <a:endParaRPr lang="en-IN"/>
          </a:p>
        </p:txBody>
      </p:sp>
      <p:sp>
        <p:nvSpPr>
          <p:cNvPr id="4" name="Footer Placeholder 3">
            <a:extLst>
              <a:ext uri="{FF2B5EF4-FFF2-40B4-BE49-F238E27FC236}">
                <a16:creationId xmlns:a16="http://schemas.microsoft.com/office/drawing/2014/main" id="{42AF4C60-42D9-8183-F2A8-C3A2572BE9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B6853350-210B-C9D0-F362-87D06E280A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AD0361-F588-4D3A-AF68-5D4799FF245B}" type="slidenum">
              <a:rPr lang="en-IN" smtClean="0"/>
              <a:t>‹#›</a:t>
            </a:fld>
            <a:endParaRPr lang="en-IN"/>
          </a:p>
        </p:txBody>
      </p:sp>
    </p:spTree>
    <p:extLst>
      <p:ext uri="{BB962C8B-B14F-4D97-AF65-F5344CB8AC3E}">
        <p14:creationId xmlns:p14="http://schemas.microsoft.com/office/powerpoint/2010/main" val="183648825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8T13:14:29.7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1 117,'5'0,"0"-1,0 0,0 0,0-1,0 1,0-1,5-3,9-2,38-11,1 3,114-15,122 7,-289 23,1073-11,-562 41,-84-4,-153-15,667 67,-125-54,-300-19,112 3,-178-5,49 13,-294-8,165 1,311-9,-672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8T13:15:34.406"/>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20,'178'-8,"-28"0,1013 4,-618 7,8283-4,-8798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8T13:14:32.3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1 118,'325'-24,"-148"6,557-14,-474 24,1962-27,-1706 34,466 4,-381 21,121 2,1532-27,-2241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8T13:14:44.7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1 168,'0'-1,"1"0,0 0,0-1,-1 1,1 1,0-1,0 0,0 0,0 0,1 0,-1 1,0-1,0 1,0-1,0 1,1-1,-1 1,0-1,1 1,-1 0,2 0,2-1,61-14,1 3,96-4,-110 12,480-21,-230 14,307-7,203-12,-2 9,0 39,-478-8,623 66,-126 28,-447-76,1-28,-236-1,340-8,54 0,310 1,94 0,-856 6,152-23,-65 5,-156 18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8T13:14:57.147"/>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0 136,'5'0,"0"-1,-1 0,1-1,-1 1,1-1,-1 0,1 0,7-5,11-4,1 2,-1 2,2 1,27-3,78-4,-74 8,615-38,589 28,-802 18,4701-3,-4987 8,2 1,148-10,-300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8T13:15:03.725"/>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1 334,'2'0,"0"1,0-1,0 1,0 0,0 0,0 0,0 0,0 0,-1 0,1 0,0 0,0 1,-1-1,1 1,-1-1,0 1,1 0,-1-1,0 1,1 2,22 45,-20-41,1 4,-3-5,1 1,1-1,0 0,0-1,0 1,6 7,-8-13,0 1,0 0,0-1,0 1,0-1,0 0,0 0,0 1,1-1,-1-1,0 1,1 0,-1-1,1 1,-1-1,1 0,-1 0,1 0,-1 0,1 0,-1 0,1-1,-1 1,4-2,14-5,-1 0,0-2,-1 0,22-14,-4 2,534-268,-554 282,-5 1,0 1,0 1,1 0,-1 0,1 1,12-2,-22 5,-1 0,1 1,-1-1,1 0,-1 0,1 1,-1-1,1 1,-1-1,1 1,-1 0,0 0,1-1,-1 1,0 0,0 0,0 0,0 0,1 0,-1 1,-1-1,1 0,0 0,0 1,0-1,-1 1,1-1,-1 0,1 1,0 2,1 6,1 0,-2 1,2 15,-2-13,0 0,0-5,0 1,0-1,0 0,1 0,5 14,-5-20,-1 0,0 0,0 0,1 0,-1 0,1 0,0-1,-1 1,1-1,0 1,0-1,0 1,0-1,0 0,0 0,0 0,1 0,-1 0,0-1,1 1,-1-1,0 1,1-1,3 0,14-1,0-1,0 0,0-2,0-1,0 0,23-11,-18 8,166-58,153-46,-324 106,-11 3,0 0,0 1,0 0,0 0,0 1,1 1,11-1,-19 2,-1-1,1 1,-1-1,1 1,-1 0,1 0,-1 0,1 0,-1 0,1 0,-1 0,0 0,0 0,0 1,0-1,0 0,0 1,0-1,0 1,0-1,-1 1,1 0,0-1,-1 1,1 2,1 6,0 0,1 21,-2-22,1 30,3-1,1 0,15 54,-20-88,0-1,0 1,1-1,0 0,-1 0,1 1,0-1,0 0,1 0,4 4,-6-6,0 0,1 0,-1-1,1 1,-1 0,1-1,-1 1,1-1,0 1,-1-1,1 0,0 0,-1 0,1 0,0 0,-1 0,1 0,-1-1,1 1,0 0,-1-1,1 1,-1-1,1 0,2-1,27-16,52-37,0-1,-34 26,1 2,81-31,-127 58,0-1,1 1,-1 0,1 0,0 0,-1 1,10-1,-12 2,0-1,0 0,0 1,-1 0,1-1,0 1,0 0,-1 0,1 0,0 0,-1 0,1 0,-1 0,1 1,-1-1,0 0,1 1,-1-1,0 1,0 0,1 2,8 17,-1 1,6 23,-7-19,15 31,-18-46,0 1,1 0,1 0,7 10,-12-20,-1 0,1 0,-1 0,1 0,0 0,0-1,0 1,0-1,0 1,0-1,0 1,0-1,1 0,-1 0,1 0,-1-1,1 1,-1 0,1-1,-1 0,6 1,4-4,-1 0,1 0,-1-1,1-1,-1 0,0 0,11-8,7-3,31-16,179-87,-189 98,0 2,103-24,-148 42,6-2,-1 1,0 1,0 0,13 1,-20 0,-1 0,0 0,0 0,0 1,1-1,-1 1,0 0,0 0,0-1,0 1,0 1,0-1,0 0,-1 0,1 1,0-1,-1 1,1-1,-1 1,1 0,-1 0,0 0,0-1,2 5,4 13,9 40,0 1,-9-37,10 28,-16-48,0 0,1 0,-1 0,1 0,0 0,0 0,0-1,0 1,1-1,-1 1,6 3,-7-6,1 1,0 0,0-1,0 1,0-1,0 1,0-1,0 0,-1 0,1 0,0 0,0 0,0 0,0-1,0 1,0-1,0 1,0-1,2-1,36-21,-31 17,51-34,203-122,-54 58,-153 80,106-31,-153 52,0 1,0 1,0-1,0 1,0 1,0 0,0 0,0 0,11 3,-16-2,-1 0,1 0,-1 1,0-1,0 1,0 0,0 0,0 0,0 0,0 0,-1 1,1-1,-1 1,1 0,-1-1,0 1,0 0,-1 0,1 1,-1-1,1 0,-1 1,0-1,0 0,0 5,3 20,-1-1,-2 1,-1 0,-4 41,1-31,2 59,1-95,0 0,0 1,1-1,-1 0,0 1,1-1,0 0,-1 0,1 1,0-1,0 0,0 0,0 0,1 0,-1 0,0 0,3 2,-2-4,-1 1,1 0,0-1,0 1,0-1,-1 0,1 0,0 1,0-1,0-1,0 1,0 0,-1 0,1-1,0 1,0-1,0 1,-1-1,1 0,0 1,-1-1,3-2,83-44,18-10,-69 40,2 3,0 0,0 3,1 1,0 2,49-4,-83 11,1 1,0 0,-1 0,1 1,-1 0,9 1,-12-1,0 0,1 0,-1 0,0 1,0-1,0 0,0 1,-1-1,1 1,0 0,-1-1,1 1,-1 0,1 0,-1 0,0 0,0 0,1 3,8 22,-1 1,9 50,-12-50,0 0,2-1,15 35,-22-60,-1 0,1 0,1-1,-1 1,0 0,0-1,1 1,-1-1,0 0,1 1,0-1,-1 0,1 0,0 0,0 0,-1 0,1 0,0 0,0-1,0 1,0-1,0 1,0-1,0 0,0 0,0 0,0 0,0 0,0 0,0-1,0 1,0-1,0 1,0-1,2-1,9-3,-1-1,1 0,-1-1,13-10,-14 9,58-34,2 2,2 4,1 2,1 4,145-37,-186 59,0 0,0 3,70-3,-101 8,1 0,-1 0,1 0,-1 1,1 0,-1-1,0 1,1 1,-1-1,0 0,1 1,-1 0,0-1,0 1,3 4,-3-3,0 0,0 1,-1-1,0 1,1 0,-1 0,0 0,-1 0,1 0,-1 0,2 8,12 80,-10-58,0 0,17 50,-22-82,1 0,0 0,0 0,-1 0,1 0,0 0,1-1,-1 1,0 0,0 0,1-1,-1 1,1-1,0 1,-1-1,1 0,0 0,3 2,-3-3,0 1,1-1,-1 0,1 0,-1 0,1 0,-1 0,0 0,1-1,-1 1,1-1,-1 1,0-1,1 0,-1 0,4-3,50-28,73-56,-25 15,80-38,-148 93,0 1,1 1,54-14,-89 29,1 1,-1-1,0 1,1-1,-1 1,1 0,-1 0,0 0,1 0,-1 0,1 0,-1 1,0-1,1 1,-1 0,0-1,4 3,-4-1,0 0,0 0,-1-1,1 2,0-1,-1 0,0 0,0 0,0 1,0-1,0 0,0 1,0-1,-1 1,1-1,-1 4,7 44,5 33,-10-75,0 0,0 0,1 0,1-1,-1 1,1-1,9 13,-12-19,0 0,0 0,0 1,0-1,1 0,-1 0,0 0,1 0,-1-1,1 1,-1 0,1-1,-1 1,1-1,0 1,-1-1,1 1,0-1,-1 0,1 0,0 0,-1 0,1 0,0-1,-1 1,1 0,-1-1,1 1,0-1,1 0,5-3,1-1,-1 0,0 0,9-8,-4 3,18-11,1 1,0 2,1 1,1 2,1 1,0 1,1 2,51-8,-84 18,1 1,0-1,-1 1,1 0,-1 0,1 0,-1 0,1 1,-1 0,1 0,-1 0,6 2,-6-1,-1-1,0 1,1 0,-1 0,0 0,0 0,0 0,-1 0,1 0,0 1,-1-1,0 1,1-1,-1 1,2 5,3 15,-1 0,3 25,-6-27,2 0,1 0,7 22,-12-42,0 1,1-1,-1 0,1 1,-1-1,1 1,0-1,0 0,-1 1,1-1,0 0,0 0,0 0,0 1,0-1,1 0,-1-1,0 1,0 0,1 0,-1 0,0-1,1 1,-1-1,1 1,-1-1,1 1,-1-1,1 0,-1 0,1 0,-1 0,1 0,-1 0,1 0,-1 0,1-1,-1 1,1-1,-1 1,1-1,2-1,5-4,0 0,0 0,0-1,0 0,7-10,4-1,52-38,-34 27,39-36,-67 54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8T13:15:07.504"/>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347 0,'-2'1,"0"0,0-1,0 1,0 0,0 0,0 0,0 0,0 0,1 0,-4 3,-1 1,-11 8,2 0,-1 1,2 0,-23 30,-42 71,52-68,1 0,3 2,-32 98,53-142,1 0,-1 0,1 0,1 0,-2 8,2-12,0 0,1 0,-1 0,0 0,0 0,0-1,1 1,-1 0,0 0,1 0,-1-1,0 1,1 0,-1-1,1 1,-1 0,1-1,0 1,-1 0,1-1,0 1,-1-1,1 1,0-1,0 0,-1 1,1-1,0 0,0 1,0-1,0 0,-1 0,1 0,0 0,0 0,0 0,0 0,0 0,-1 0,3 0,9-3,1 0,-1 0,0-1,0-1,-1 0,1 0,-1-1,12-9,12-5,32-16,370-182,-364 187,2 3,0 4,2 3,92-14,-168 35,5-1,-1 1,0-1,1 1,-1 0,10 1,-14-1,1 1,-1-1,1 1,-1-1,0 1,1 0,-1-1,0 1,1 0,-1 0,0 0,0 0,0 0,0 0,0 0,0 1,0-1,0 0,-1 1,1-1,0 0,-1 1,1-1,0 3,2 10,0-1,-2 1,1-1,-2 24,-7 59,4-64,-6 51,-5 69,14-151,0-1,0 1,0 0,0-1,0 1,0 0,0-1,0 1,1-1,-1 1,0 0,0-1,0 1,1-1,-1 1,0-1,1 1,-1-1,0 1,1-1,-1 1,1-1,-1 1,0-1,1 0,-1 1,1-1,0 0,-1 1,1-1,-1 0,1 0,-1 1,1-1,0 0,-1 0,1 0,-1 0,1 0,0 0,-1 0,1 0,0 0,-1 0,1 0,-1 0,1-1,0 1,-1 0,1 0,-1-1,1 1,0-1,35-18,-34 18,144-93,178-82,-267 149,1 3,1 3,1 2,0 3,1 3,103-10,-158 22,0 1,0 0,0 0,0 1,0-1,0 1,0 0,0 1,9 3,-12-4,-1 1,0-1,1 1,-1 0,0 0,0 0,-1 0,1 0,0 0,0 0,-1 1,0-1,1 1,-1-1,0 1,0-1,0 1,-1-1,1 1,-1 0,1 0,-1 3,2 47,-3-1,-1 0,-11 55,8-71,-3 35,8-71,0 1,0 0,0-1,0 1,0-1,-1 1,1 0,0-1,0 1,1-1,-1 1,0 0,0-1,0 1,0-1,0 1,1-1,-1 1,0-1,0 1,1-1,-1 1,0-1,1 1,-1-1,1 1,-1-1,1 0,-1 1,1-1,-1 0,1 1,-1-1,1 0,-1 1,1-1,-1 0,1 0,-1 0,1 0,0 0,-1 0,1 0,-1 0,1 0,0 0,0 0,3-1,1-1,-1 0,1 0,-1 0,5-4,-2 2,149-93,113-62,-23 52,-209 94,0 1,1 2,0 2,72-6,-107 14,-1 0,1 0,-1 0,0 0,1 0,-1 0,1 0,-1 1,1 0,-1-1,0 1,1 0,-1 0,0 0,0 0,0 1,0-1,0 0,0 1,2 1,-2 0,-1 0,1 0,-1 1,1-1,-1 0,0 1,0-1,-1 0,1 1,-1-1,0 1,1-1,-2 5,-6 134,0 7,7-145,0 0,1 0,-1 1,1-1,0 0,2 7,-3-10,1 0,-1 0,0-1,1 1,-1 0,1-1,-1 1,1-1,-1 1,1-1,0 1,-1-1,1 1,0-1,-1 1,1-1,0 0,0 1,-1-1,1 0,0 0,0 1,0-1,-1 0,1 0,0 0,0 0,0 0,0 0,-1 0,1-1,0 1,0 0,-1 0,1-1,0 1,0 0,-1-1,1 1,0-1,-1 1,2-2,16-9,0-1,30-27,-4 2,-2 5,2 3,0 1,2 3,93-38,-103 50,0 2,0 2,1 1,0 1,1 3,0 1,60 3,-95 0,1 0,-1 0,1 1,-1 0,1-1,-1 1,1 1,-1-1,0 0,0 1,0 0,0 0,0-1,0 2,3 1,-3 0,0 0,0 0,0 1,-1-1,1 0,-1 1,0 0,0-1,-1 1,2 5,8 38,-2 1,6 86,-15-127,0-3,0 0,1 1,-1-1,1 0,3 8,-4-12,0 0,1 0,0 1,-1-1,1 0,0 0,-1 0,1 0,0 0,0 0,0 0,0-1,0 1,0 0,0 0,0-1,0 1,1-1,-1 1,0-1,0 1,0-1,1 0,-1 0,0 1,0-1,1 0,1 0,6-2,1 1,-1-1,0-1,1 0,-1 0,0-1,-1 0,10-6,-10 6,146-76,256-119,-307 158,3 5,191-40,-285 73,-1 2,1 0,0 0,0 1,0 0,14 3,-23-3,0 1,0 0,0 0,-1-1,1 2,0-1,-1 0,1 1,0-1,-1 1,0 0,1-1,-1 1,0 0,0 1,0-1,0 0,-1 1,1-1,0 1,-1-1,0 1,0 0,1-1,-2 1,1 0,0 0,0 4,0 5,-1 1,0-1,-1 1,0-1,-6 25,4-25,1 0,0 0,0 0,2 0,1 24,-1-34,0-1,0 0,1 1,-1-1,0 1,1-1,0 0,-1 0,1 1,0-1,-1 0,1 0,0 0,0 0,0 0,0 0,0 0,0 0,0 0,0 0,1 0,-1-1,0 1,0 0,1-1,-1 1,1-1,-1 0,0 1,1-1,-1 0,1 0,-1 0,3 0,3-1,0 1,1-2,-1 1,0-1,11-4,140-62,-20 7,-61 32,1 4,1 3,1 3,133-13,-205 31,1 0,-1 1,0 0,0 1,1-1,12 4,-18-3,-1 0,1 0,-1 0,0 1,1-1,-1 1,0-1,0 1,0 0,0 0,0 0,0 0,-1 0,1 0,-1 1,1-1,-1 0,0 1,0-1,0 1,0-1,-1 1,2 5,2 20,-1 0,0 42,-3-43,1-1,1 0,9 39,-11-63,0 0,1 0,-1 0,1 0,-1 0,1-1,0 1,0 0,0 0,0-1,0 1,0 0,0-1,1 1,-1-1,0 0,1 1,-1-1,1 0,0 0,-1 0,1 0,0 0,0 0,0-1,-1 1,1 0,0-1,0 0,0 1,0-1,0 0,3 0,4-1,-1-1,0 0,-1-1,1 0,0 0,13-8,135-76,107-53,-227 124,1 1,0 3,1 1,0 1,60-6,-94 15,-1 1,1 0,0 0,0 0,-1 0,1 1,0-1,0 1,-1 0,1 0,-1 0,1 1,-1-1,1 1,4 3,-5-2,0-1,-1 1,1 0,-1 1,0-1,0 0,0 0,0 1,0 0,-1-1,1 1,-1 0,0-1,1 8,13 88,1 104,-11-129,-5-71,0 2,1-1,-1 1,1-1,0 1,2 5,-3-9,0-1,1 1,-1 0,0 0,1-1,-1 1,1 0,-1-1,1 1,-1-1,1 1,0 0,-1-1,1 1,-1-1,1 0,0 1,0-1,-1 0,1 1,0-1,0 0,-1 0,1 1,0-1,0 0,0 0,-1 0,1 0,0 0,0 0,0 0,-1-1,1 1,0 0,0 0,0-1,9-3,-1 0,0 0,0-1,0 0,10-9,44-38,-30 23,142-104,-134 106,0 2,71-30,-111 54,5-2,1 1,-1 0,1 0,12-3,-17 5,-1 0,1 0,0 0,-1 0,1 0,-1 0,1 1,-1-1,1 0,-1 1,1-1,-1 1,1 0,-1-1,1 1,-1 0,0 0,0 0,1 0,-1 0,0 0,0 0,0 0,0 1,0-1,0 0,1 2,1 4,-1 0,1 0,-1 1,0-1,0 1,0 11,1 53,-2-26,-1-42,1 18,0 1,2-1,0 1,2-1,11 34,-16-54,1 0,0 0,-1 0,1-1,0 1,0 0,1-1,-1 1,0-1,0 1,1-1,-1 1,1-1,-1 0,1 0,-1 0,1 0,0 0,0 0,-1 0,1-1,0 1,0-1,0 1,0-1,0 0,0 1,0-1,0 0,0 0,0-1,0 1,0 0,-1-1,1 1,0-1,2 0,7-4,0-1,-1 0,1 0,-1-1,9-8,-3 3,116-82,146-78,-218 140,1 3,1 3,1 2,2 3,80-16,-137 36,3-2,-1 1,0 1,0 0,1 1,12 0,-20 1,-1-1,0 0,0 1,0 0,1-1,-1 1,0 0,0 0,0 0,0 1,0-1,-1 0,1 1,0-1,-1 1,1-1,-1 1,1 0,-1 0,0 0,1 0,-1 0,0 0,-1 0,1 0,0 0,0 0,-1 0,1 3,5 34,1 43,5 37,-12-116,1 0,0 0,0 0,0 1,0-1,0 0,1-1,2 6,-3-7,0 0,0-1,-1 1,1 0,0-1,0 1,0 0,0-1,0 1,0-1,0 0,0 1,0-1,0 0,0 1,0-1,0 0,0 0,0 0,0 0,0 0,1 0,-1 0,0-1,0 1,0 0,0-1,0 1,0 0,1-1,90-47,-7 4,-42 26,1 2,1 2,1 2,-1 2,90-8,-130 17,0 1,0 0,0 0,0 0,0 1,0-1,0 1,-1 0,1 1,0-1,8 5,-9-4,-1 1,0-1,0 1,0 0,-1 0,1 0,-1 0,1 1,-1-1,0 1,0-1,-1 1,1 0,1 7,0-1,2 6,0 0,1-1,1 1,1-1,11 18,-17-30,0 0,0 0,0-1,1 1,-1-1,1 1,0-1,0 0,0 0,0 0,0-1,0 1,0-1,0 1,1-1,-1 0,0 0,1-1,-1 1,1-1,-1 1,1-1,-1 0,1-1,0 1,-1-1,0 1,1-1,-1 0,1 0,5-3,12-7,0 0,25-19,-5 4,-15 8,-18 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8T13:15:11.893"/>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180 0,'-1'3,"1"0,-1-1,0 1,0-1,0 0,0 1,0-1,-4 4,0 4,-76 130,21-37,57-98,0 0,0 2,0-1,-4 12,6-17,1-1,0 1,0-1,-1 1,1 0,0-1,0 1,0-1,0 1,0 0,0-1,0 1,0-1,0 1,0 0,0-1,0 1,1-1,-1 1,0 0,0-1,1 1,-1-1,0 1,1-1,-1 1,0-1,1 1,-1-1,1 1,-1-1,0 0,1 1,0-1,-1 0,1 1,-1-1,1 0,-1 0,1 1,-1-1,1 0,0 0,-1 0,1 0,-1 0,1 0,0 0,-1 0,1 0,0 0,-1 0,1 0,0-1,9-1,0-1,0 0,0 0,-1-1,15-8,-8 4,391-165,-293 134,197-41,-304 79,0-1,0 1,0 0,0 0,1 0,-1 1,10 1,-16-1,1 1,-1-1,1 1,-1 0,1-1,-1 1,0 0,1 0,-1 0,0 0,1 0,-1 0,0 0,0 0,0 0,0 1,0-1,-1 0,1 1,0-1,0 1,-1-1,1 1,-1-1,1 1,-1-1,0 1,0-1,0 1,0 0,0-1,0 4,-2 57,-12 79,3-40,-1 42,11-142,1 0,0 0,0 0,0 0,0 1,0-1,0 0,0 0,1 0,-1 0,0 0,0 0,1 0,-1 0,1 1,0-2,0 1,0-1,-1 0,1 0,0 0,0 1,0-1,-1 0,1 0,0 0,0 0,-1-1,1 1,0 0,0 0,-1 0,1-1,0 1,0 0,-1-1,1 1,0 0,-1-1,2 0,31-18,60-46,-19 12,238-134,-255 159,2 2,1 2,105-25,-160 48,12-4,1 2,0 0,0 1,26 0,-40 2,-1 0,0 0,0 1,0-1,0 1,0-1,0 1,0 0,0 0,0 0,0 1,0-1,0 1,-1 0,1-1,-1 1,1 0,-1 1,0-1,0 0,0 1,0-1,0 1,0-1,-1 1,1 0,-1 0,0 0,0 0,0 0,0 0,1 6,-1 10,-1 1,0-1,-2 1,-5 28,4-28,0 0,2 0,0 0,2 23,-1-42,0 0,0 0,0 0,0 0,1 1,-1-1,0 0,1 0,-1 0,1 0,-1 0,1 0,-1 0,1 0,0 0,0-1,-1 1,1 0,0 0,0-1,0 1,0 0,0-1,0 1,0-1,0 1,0-1,0 1,0-1,0 0,0 0,0 1,0-1,2 0,4 0,-1-1,0 0,0 0,0 0,8-4,136-51,-40 13,-8 9,2 3,1 6,1 3,0 6,204-6,-303 22,0 0,0 1,0-1,0 1,0 1,0-1,7 4,-12-4,0 0,0 0,0 0,-1 0,1 1,0-1,-1 1,1-1,-1 1,0-1,1 1,-1 0,0 0,0-1,0 1,0 0,0 0,-1 0,1 0,-1 0,1 0,-1 0,0 1,0-1,1 0,-2 3,-1 39,-11 67,7-69,-2 63,7-104,1 1,0-1,0 0,1 0,-1 0,0 1,0-1,1 0,-1 0,0 0,1 0,-1 0,1 1,0-1,0 1,0-2,-1 1,1-1,-1 0,1 1,-1-1,1 0,-1 1,1-1,0 0,-1 0,1 0,0 0,-1 1,1-1,-1 0,1 0,0 0,-1 0,1 0,1-1,3 0,0-1,0 0,0-1,0 1,7-6,-12 8,88-56,-18 10,146-72,-170 99,1 1,0 3,1 2,88-13,-131 25,1 1,-1-1,0 1,0 1,1-1,-1 1,0-1,0 1,0 1,0-1,6 4,-8-4,-1 1,1-1,-1 1,0 0,0 0,0 0,0 1,0-1,0 0,-1 1,1-1,-1 1,0-1,1 1,-1 0,-1 0,1-1,0 1,0 0,-1 5,5 78,-6-64,2 0,1-1,7 39,-8-58,0 1,-1-1,1 0,0 0,1 0,-1 0,0 0,1 0,-1 0,1 0,-1 0,1 0,0-1,0 1,-1-1,5 3,-2-2,1 0,-1 0,1-1,0 0,-1 1,1-1,9 0,5-1,0 0,-1-1,26-6,-37 6,180-32,135-19,-313 51,3-1,0 1,-1 1,1 0,14 1,-24 0,1-1,0 1,0-1,-1 1,1 0,-1 0,1 0,-1 1,1-1,-1 0,0 1,1 0,-1-1,0 1,0 0,0 0,-1 0,1 0,0 1,-1-1,1 0,1 5,1 7,-1 0,0-1,-1 1,0 0,-2 1,1-1,-4 26,2-2,0-16,2 44,-1-60,1 0,0 0,0 0,0 0,1 0,0 0,0-1,3 7,-4-11,1 1,-1 0,0-1,1 0,-1 1,0-1,1 0,0 0,-1 0,1 0,0 0,-1 0,1 0,0 0,0-1,0 1,0-1,0 1,-1-1,1 0,0 0,0 0,0 0,0 0,0 0,0 0,3-2,4 0,-1 0,1-1,-1 0,16-9,78-46,82-42,-44 37,229-72,-350 130,-7 0,0 2,-1 0,1 0,0 1,18-1,-27 3,-1 1,0-1,1 0,-1 0,1 1,-1 0,0-1,1 1,-1 0,0 0,0 0,0 0,0 1,0-1,0 1,0-1,0 1,0 0,-1-1,1 1,-1 0,1 0,-1 0,0 0,0 0,0 1,0-1,0 0,0 1,0-1,-1 0,1 5,2 18,-1 1,-1 0,-2 32,0 36,2-90,-1 0,0 0,1-1,0 1,0 0,0 0,0-1,3 8,-3-10,0 0,0 0,0 0,0-1,0 1,0 0,0 0,0-1,0 1,0-1,0 1,0-1,0 1,0-1,1 0,-1 1,0-1,0 0,0 0,1 0,-1 0,0 0,0 0,0 0,1-1,-1 1,0 0,0-1,0 1,0-1,0 1,3-2,20-9,0-2,30-20,30-16,-10 13,2 4,2 4,0 2,2 5,162-24,-227 44,-3-1,1 1,0 0,-1 1,16 1,-25-1,-1 1,1-1,-1 1,0-1,1 1,-1 0,1 0,-1 0,0 0,0 0,0 1,0-1,0 1,0-1,0 1,0 0,0-1,-1 1,1 0,-1 0,1 1,-1-1,0 0,0 0,0 1,1 3,2 16,0 0,-2 1,-1 24,3 25,-4-70,0-1,1 1,-1 0,0-1,1 1,-1 0,1-1,-1 1,1-1,0 1,0-1,0 1,0-1,0 1,0-1,2 3,-2-4,0 1,1-1,-1 1,0-1,0 1,1-1,-1 1,0-1,1 0,-1 0,0 0,0 0,1 0,-1 0,0 0,1 0,1-1,6-2,-1 0,1 0,-1-1,0-1,10-6,-1 1,61-31,132-51,-166 76,1 2,1 2,0 3,80-7,-117 15,0 1,0 0,0 0,0 1,0 1,9 2,-15-4,-1 1,1 0,0 0,-1 1,1-1,-1 1,1-1,-1 1,0 0,0 0,1 0,-1 0,-1 0,1 0,0 0,0 1,-1-1,1 1,-1-1,0 1,1 4,4 35,-6-36,0 1,1-1,0 0,0 0,1 0,2 7,-4-12,1 0,-1 0,1-1,-1 1,1 0,0 0,-1-1,1 1,0-1,0 1,-1-1,1 1,0-1,0 1,0-1,0 1,-1-1,1 0,0 0,0 1,0-1,0 0,0 0,0 0,0 0,0 0,0 0,2-1,29-8,-26 7,81-31,17-6,204-48,-280 82,-13 1,0 1,0 1,0 0,0 1,0 0,1 1,20 3,-34-2,0-1,0 1,0-1,0 1,0 0,0 0,0 0,0 0,0 0,0 0,-1 0,1 1,0-1,-1 1,1-1,-1 1,0 0,1-1,-1 1,0 0,0 0,0 0,1 4,0 1,-1 0,0 0,-1 0,1 0,-2 13,1 13,0-32,0 0,0-1,0 1,0 0,0-1,0 1,0 0,0-1,1 1,-1 0,0 0,0-1,1 1,-1-1,0 1,1 0,-1-1,1 1,-1-1,1 1,-1-1,1 1,-1-1,1 1,0-1,-1 0,1 1,0-1,-1 0,1 1,0-1,-1 0,1 0,0 0,-1 0,1 0,0 0,0 0,-1 0,1 0,1 0,3-1,0-1,0 1,0-1,0 0,4-3,-3 2,86-44,51-23,-112 56,1 2,55-13,-85 25,1-1,-1 0,1 1,-1 0,1-1,0 1,-1 0,1 0,-1 1,1-1,-1 0,1 1,-1 0,1-1,-1 1,0 0,1 0,-1 0,4 3,-5-2,1 0,0 0,0 1,-1-1,0 1,1-1,-1 1,0-1,0 1,0 0,-1 0,1-1,-1 1,1 0,-1 0,0 0,-1 3,1-3,0 0,0 0,0 0,1 0,-1 0,1 0,-1 0,1 0,0 0,3 5,-3-7,0 0,0 0,0 0,0-1,0 1,0 0,1 0,-1-1,0 1,0-1,1 1,-1-1,1 0,-1 1,0-1,1 0,-1 0,1 0,-1 0,0 0,1 0,-1-1,1 1,-1 0,0-1,3 0,20-7,1 0,-1-2,44-25,-5 3,88-35,-115 54,1 0,47-8,-82 20,0 1,0-1,0 1,0 0,0 0,0-1,0 1,0 1,0-1,0 0,0 0,0 1,0-1,0 1,0 0,-1-1,1 1,0 0,0 0,0 0,-1 0,1 1,-1-1,1 0,-1 1,3 2,-2 0,0 0,0 0,-1 1,1-1,-1 1,0-1,0 1,-1 0,1-1,-1 8,-5 104,0-11,4-104,1 0,0 0,0 0,0 0,0 0,0 0,0 0,0 0,0 0,0 0,1 0,-1 0,0 0,1 0,-1 0,1 0,-1 0,1 0,-1-1,1 1,-1 0,1 0,0-1,-1 1,1 0,0-1,0 1,0 0,-1-1,1 1,0-1,0 0,0 1,0-1,0 0,0 1,0-1,0 0,0 0,0 0,0 0,0 0,0 0,0 0,0 0,0 0,0-1,0 1,0 0,0-1,0 1,0 0,1-2,8-2,-1-1,1-1,17-12,-22 14,248-161,-217 145,2 2,0 1,0 2,1 2,54-12,-89 24,1 0,0 1,-1-1,1 1,0 0,-1 0,1 0,-1 1,6 1,-9-2,1 1,-1 0,1 0,-1-1,1 1,-1 0,1 1,-1-1,0 0,0 0,1 1,-1-1,0 0,0 1,0-1,0 1,-1-1,1 1,0 0,-1-1,1 1,-1 0,0-1,1 1,-1 3,2 27,-1 1,-2 0,-2-1,-6 37,5-44,0 7,-13 50,14-74,3-13,5-14,3 4,1 0,12-15,-21 30,14-20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8T13:15:26.461"/>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2,'781'-2,"712"4,-365 57,207 31,-726-51,-104-4,154-25,-222-8,-73 13,15 1,864-13,-640-5,353 2,-900-3,78-14,-40 4,-7-2,-71 13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8T13:15:32.437"/>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19 151,'-15'-3,"15"3,-1 0,1 0,0 0,0 0,0 0,-1-1,1 1,0 0,0 0,0 0,0 0,0-1,0 1,-1 0,1 0,0-1,0 1,0 0,0 0,0 0,0-1,0 1,0 0,0 0,0 0,0-1,0 1,0 0,0 0,0-1,0 1,0 0,1-2,0 1,0 0,0 0,0 0,0 0,0 0,1 0,-1 0,0 0,0 1,1-1,-1 0,0 1,1-1,-1 1,2-1,63-13,0 2,70-3,-119 13,388-18,4 21,-162 2,3483-3,-3221-27,-156 4,804 5,-252 19,-889-1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FE1D2D-E1D2-EB4D-B872-60B7945D79A5}" type="datetimeFigureOut">
              <a:rPr lang="en-US" smtClean="0"/>
              <a:t>4/28/2024</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C51AE-C483-2D4F-8F27-8D6A8821F4E1}" type="slidenum">
              <a:rPr lang="en-US" smtClean="0"/>
              <a:t>‹#›</a:t>
            </a:fld>
            <a:endParaRPr lang="en-US" dirty="0"/>
          </a:p>
        </p:txBody>
      </p:sp>
    </p:spTree>
    <p:extLst>
      <p:ext uri="{BB962C8B-B14F-4D97-AF65-F5344CB8AC3E}">
        <p14:creationId xmlns:p14="http://schemas.microsoft.com/office/powerpoint/2010/main" val="3514066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1</a:t>
            </a:fld>
            <a:endParaRPr lang="en-US" dirty="0"/>
          </a:p>
        </p:txBody>
      </p:sp>
    </p:spTree>
    <p:extLst>
      <p:ext uri="{BB962C8B-B14F-4D97-AF65-F5344CB8AC3E}">
        <p14:creationId xmlns:p14="http://schemas.microsoft.com/office/powerpoint/2010/main" val="118096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self-assessment tool</a:t>
            </a:r>
          </a:p>
        </p:txBody>
      </p:sp>
      <p:sp>
        <p:nvSpPr>
          <p:cNvPr id="4" name="Slide Number Placeholder 3"/>
          <p:cNvSpPr>
            <a:spLocks noGrp="1"/>
          </p:cNvSpPr>
          <p:nvPr>
            <p:ph type="sldNum" sz="quarter" idx="5"/>
          </p:nvPr>
        </p:nvSpPr>
        <p:spPr/>
        <p:txBody>
          <a:bodyPr/>
          <a:lstStyle/>
          <a:p>
            <a:fld id="{1F89B315-58EC-4FF8-8475-D2B7D1A73AA7}" type="slidenum">
              <a:rPr lang="en-US" smtClean="0"/>
              <a:t>36</a:t>
            </a:fld>
            <a:endParaRPr lang="en-US"/>
          </a:p>
        </p:txBody>
      </p:sp>
    </p:spTree>
    <p:extLst>
      <p:ext uri="{BB962C8B-B14F-4D97-AF65-F5344CB8AC3E}">
        <p14:creationId xmlns:p14="http://schemas.microsoft.com/office/powerpoint/2010/main" val="3448724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89B315-58EC-4FF8-8475-D2B7D1A73AA7}" type="slidenum">
              <a:rPr lang="en-US" smtClean="0"/>
              <a:t>37</a:t>
            </a:fld>
            <a:endParaRPr lang="en-US"/>
          </a:p>
        </p:txBody>
      </p:sp>
    </p:spTree>
    <p:extLst>
      <p:ext uri="{BB962C8B-B14F-4D97-AF65-F5344CB8AC3E}">
        <p14:creationId xmlns:p14="http://schemas.microsoft.com/office/powerpoint/2010/main" val="1047262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89B315-58EC-4FF8-8475-D2B7D1A73AA7}" type="slidenum">
              <a:rPr lang="en-US" smtClean="0"/>
              <a:t>38</a:t>
            </a:fld>
            <a:endParaRPr lang="en-US"/>
          </a:p>
        </p:txBody>
      </p:sp>
    </p:spTree>
    <p:extLst>
      <p:ext uri="{BB962C8B-B14F-4D97-AF65-F5344CB8AC3E}">
        <p14:creationId xmlns:p14="http://schemas.microsoft.com/office/powerpoint/2010/main" val="1723999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89B315-58EC-4FF8-8475-D2B7D1A73AA7}" type="slidenum">
              <a:rPr lang="en-US" smtClean="0"/>
              <a:t>39</a:t>
            </a:fld>
            <a:endParaRPr lang="en-US"/>
          </a:p>
        </p:txBody>
      </p:sp>
    </p:spTree>
    <p:extLst>
      <p:ext uri="{BB962C8B-B14F-4D97-AF65-F5344CB8AC3E}">
        <p14:creationId xmlns:p14="http://schemas.microsoft.com/office/powerpoint/2010/main" val="511385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89B315-58EC-4FF8-8475-D2B7D1A73AA7}" type="slidenum">
              <a:rPr lang="en-US" smtClean="0"/>
              <a:t>40</a:t>
            </a:fld>
            <a:endParaRPr lang="en-US"/>
          </a:p>
        </p:txBody>
      </p:sp>
    </p:spTree>
    <p:extLst>
      <p:ext uri="{BB962C8B-B14F-4D97-AF65-F5344CB8AC3E}">
        <p14:creationId xmlns:p14="http://schemas.microsoft.com/office/powerpoint/2010/main" val="2913188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Revenue: You sell stuff to customers… things “earned”</a:t>
            </a:r>
          </a:p>
          <a:p>
            <a:r>
              <a:rPr lang="en-US" dirty="0"/>
              <a:t>Expense: Necessary costs you need to pay to sustain business … things “used up”</a:t>
            </a:r>
          </a:p>
        </p:txBody>
      </p:sp>
      <p:sp>
        <p:nvSpPr>
          <p:cNvPr id="4" name="Slide Number Placeholder 3"/>
          <p:cNvSpPr>
            <a:spLocks noGrp="1"/>
          </p:cNvSpPr>
          <p:nvPr>
            <p:ph type="sldNum" sz="quarter" idx="5"/>
          </p:nvPr>
        </p:nvSpPr>
        <p:spPr/>
        <p:txBody>
          <a:bodyPr/>
          <a:lstStyle/>
          <a:p>
            <a:fld id="{688C51AE-C483-2D4F-8F27-8D6A8821F4E1}" type="slidenum">
              <a:rPr lang="en-US" smtClean="0"/>
              <a:t>55</a:t>
            </a:fld>
            <a:endParaRPr lang="en-US" dirty="0"/>
          </a:p>
        </p:txBody>
      </p:sp>
    </p:spTree>
    <p:extLst>
      <p:ext uri="{BB962C8B-B14F-4D97-AF65-F5344CB8AC3E}">
        <p14:creationId xmlns:p14="http://schemas.microsoft.com/office/powerpoint/2010/main" val="3852197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59</a:t>
            </a:fld>
            <a:endParaRPr lang="en-US" dirty="0"/>
          </a:p>
        </p:txBody>
      </p:sp>
    </p:spTree>
    <p:extLst>
      <p:ext uri="{BB962C8B-B14F-4D97-AF65-F5344CB8AC3E}">
        <p14:creationId xmlns:p14="http://schemas.microsoft.com/office/powerpoint/2010/main" val="1186216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a:t>
            </a:r>
          </a:p>
        </p:txBody>
      </p:sp>
      <p:sp>
        <p:nvSpPr>
          <p:cNvPr id="4" name="Slide Number Placeholder 3"/>
          <p:cNvSpPr>
            <a:spLocks noGrp="1"/>
          </p:cNvSpPr>
          <p:nvPr>
            <p:ph type="sldNum" sz="quarter" idx="5"/>
          </p:nvPr>
        </p:nvSpPr>
        <p:spPr/>
        <p:txBody>
          <a:bodyPr/>
          <a:lstStyle/>
          <a:p>
            <a:fld id="{688C51AE-C483-2D4F-8F27-8D6A8821F4E1}" type="slidenum">
              <a:rPr lang="en-US" smtClean="0"/>
              <a:t>60</a:t>
            </a:fld>
            <a:endParaRPr lang="en-US" dirty="0"/>
          </a:p>
        </p:txBody>
      </p:sp>
    </p:spTree>
    <p:extLst>
      <p:ext uri="{BB962C8B-B14F-4D97-AF65-F5344CB8AC3E}">
        <p14:creationId xmlns:p14="http://schemas.microsoft.com/office/powerpoint/2010/main" val="4134654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62</a:t>
            </a:fld>
            <a:endParaRPr lang="en-US" dirty="0"/>
          </a:p>
        </p:txBody>
      </p:sp>
    </p:spTree>
    <p:extLst>
      <p:ext uri="{BB962C8B-B14F-4D97-AF65-F5344CB8AC3E}">
        <p14:creationId xmlns:p14="http://schemas.microsoft.com/office/powerpoint/2010/main" val="1770404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63</a:t>
            </a:fld>
            <a:endParaRPr lang="en-US" dirty="0"/>
          </a:p>
        </p:txBody>
      </p:sp>
    </p:spTree>
    <p:extLst>
      <p:ext uri="{BB962C8B-B14F-4D97-AF65-F5344CB8AC3E}">
        <p14:creationId xmlns:p14="http://schemas.microsoft.com/office/powerpoint/2010/main" val="3502499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3</a:t>
            </a:fld>
            <a:endParaRPr lang="en-US" dirty="0"/>
          </a:p>
        </p:txBody>
      </p:sp>
    </p:spTree>
    <p:extLst>
      <p:ext uri="{BB962C8B-B14F-4D97-AF65-F5344CB8AC3E}">
        <p14:creationId xmlns:p14="http://schemas.microsoft.com/office/powerpoint/2010/main" val="2003960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Supplies </a:t>
            </a:r>
            <a:r>
              <a:rPr lang="en-US" dirty="0">
                <a:sym typeface="Wingdings" pitchFamily="2" charset="2"/>
              </a:rPr>
              <a:t> easy to use up sooner, less than 1 yr. </a:t>
            </a:r>
          </a:p>
          <a:p>
            <a:r>
              <a:rPr lang="en-US" dirty="0">
                <a:sym typeface="Wingdings" pitchFamily="2" charset="2"/>
              </a:rPr>
              <a:t>Equipment  use up longer (several </a:t>
            </a:r>
            <a:r>
              <a:rPr lang="en-US" dirty="0" err="1">
                <a:sym typeface="Wingdings" pitchFamily="2" charset="2"/>
              </a:rPr>
              <a:t>yrs</a:t>
            </a:r>
            <a:r>
              <a:rPr lang="en-US" dirty="0">
                <a:sym typeface="Wingdings" pitchFamily="2" charset="2"/>
              </a:rPr>
              <a:t>)</a:t>
            </a:r>
          </a:p>
          <a:p>
            <a:endParaRPr lang="en-US" dirty="0">
              <a:sym typeface="Wingdings" pitchFamily="2" charset="2"/>
            </a:endParaRPr>
          </a:p>
          <a:p>
            <a:r>
              <a:rPr lang="en-US" dirty="0">
                <a:sym typeface="Wingdings" pitchFamily="2" charset="2"/>
              </a:rPr>
              <a:t>Why do we </a:t>
            </a:r>
            <a:r>
              <a:rPr lang="en-US" dirty="0" err="1">
                <a:sym typeface="Wingdings" pitchFamily="2" charset="2"/>
              </a:rPr>
              <a:t>differentitate</a:t>
            </a:r>
            <a:r>
              <a:rPr lang="en-US" dirty="0">
                <a:sym typeface="Wingdings" pitchFamily="2" charset="2"/>
              </a:rPr>
              <a:t> supply &amp; equipment? In future classes, we will explore this more. </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64</a:t>
            </a:fld>
            <a:endParaRPr lang="en-US" dirty="0"/>
          </a:p>
        </p:txBody>
      </p:sp>
    </p:spTree>
    <p:extLst>
      <p:ext uri="{BB962C8B-B14F-4D97-AF65-F5344CB8AC3E}">
        <p14:creationId xmlns:p14="http://schemas.microsoft.com/office/powerpoint/2010/main" val="2412433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68</a:t>
            </a:fld>
            <a:endParaRPr lang="en-US" dirty="0"/>
          </a:p>
        </p:txBody>
      </p:sp>
    </p:spTree>
    <p:extLst>
      <p:ext uri="{BB962C8B-B14F-4D97-AF65-F5344CB8AC3E}">
        <p14:creationId xmlns:p14="http://schemas.microsoft.com/office/powerpoint/2010/main" val="353474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70</a:t>
            </a:fld>
            <a:endParaRPr lang="en-US" dirty="0"/>
          </a:p>
        </p:txBody>
      </p:sp>
    </p:spTree>
    <p:extLst>
      <p:ext uri="{BB962C8B-B14F-4D97-AF65-F5344CB8AC3E}">
        <p14:creationId xmlns:p14="http://schemas.microsoft.com/office/powerpoint/2010/main" val="1568188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we don’t record numbers this way. This is just an example. Next week, we will look at formal way to record. </a:t>
            </a:r>
          </a:p>
        </p:txBody>
      </p:sp>
      <p:sp>
        <p:nvSpPr>
          <p:cNvPr id="4" name="Slide Number Placeholder 3"/>
          <p:cNvSpPr>
            <a:spLocks noGrp="1"/>
          </p:cNvSpPr>
          <p:nvPr>
            <p:ph type="sldNum" sz="quarter" idx="5"/>
          </p:nvPr>
        </p:nvSpPr>
        <p:spPr/>
        <p:txBody>
          <a:bodyPr/>
          <a:lstStyle/>
          <a:p>
            <a:fld id="{688C51AE-C483-2D4F-8F27-8D6A8821F4E1}" type="slidenum">
              <a:rPr lang="en-US" smtClean="0"/>
              <a:t>72</a:t>
            </a:fld>
            <a:endParaRPr lang="en-US" dirty="0"/>
          </a:p>
        </p:txBody>
      </p:sp>
    </p:spTree>
    <p:extLst>
      <p:ext uri="{BB962C8B-B14F-4D97-AF65-F5344CB8AC3E}">
        <p14:creationId xmlns:p14="http://schemas.microsoft.com/office/powerpoint/2010/main" val="2580380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Income statement list revenue first, followed by expense. Statement shows net income (or net loss) depending on outcome. </a:t>
            </a:r>
          </a:p>
          <a:p>
            <a:endParaRPr lang="en-US" dirty="0"/>
          </a:p>
          <a:p>
            <a:r>
              <a:rPr lang="en-US" dirty="0"/>
              <a:t>If Revenue &gt; Expense, net income</a:t>
            </a:r>
          </a:p>
          <a:p>
            <a:r>
              <a:rPr lang="en-US" dirty="0"/>
              <a:t>If Revenue &lt; Expense, net loss. </a:t>
            </a:r>
          </a:p>
          <a:p>
            <a:endParaRPr lang="en-US" dirty="0"/>
          </a:p>
          <a:p>
            <a:r>
              <a:rPr lang="en-US" dirty="0"/>
              <a:t>Does not include contributed capital and dividends. </a:t>
            </a:r>
          </a:p>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79</a:t>
            </a:fld>
            <a:endParaRPr lang="en-US" dirty="0"/>
          </a:p>
        </p:txBody>
      </p:sp>
    </p:spTree>
    <p:extLst>
      <p:ext uri="{BB962C8B-B14F-4D97-AF65-F5344CB8AC3E}">
        <p14:creationId xmlns:p14="http://schemas.microsoft.com/office/powerpoint/2010/main" val="1359785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7675" indent="-447675">
              <a:lnSpc>
                <a:spcPct val="110000"/>
              </a:lnSpc>
            </a:pPr>
            <a:r>
              <a:rPr lang="en-GB" dirty="0" err="1"/>
              <a:t>Statmenet</a:t>
            </a:r>
            <a:r>
              <a:rPr lang="en-GB" dirty="0"/>
              <a:t> of retained earnings indicates reasons why retained earnings increased or decreased during period. </a:t>
            </a:r>
          </a:p>
          <a:p>
            <a:pPr marL="447675" indent="-447675">
              <a:lnSpc>
                <a:spcPct val="110000"/>
              </a:lnSpc>
            </a:pPr>
            <a:r>
              <a:rPr lang="en-GB" dirty="0"/>
              <a:t>The first line of the statement shows the beginning retained earnings amount. </a:t>
            </a:r>
          </a:p>
          <a:p>
            <a:pPr marL="447675" indent="-447675">
              <a:lnSpc>
                <a:spcPct val="110000"/>
              </a:lnSpc>
            </a:pPr>
            <a:r>
              <a:rPr lang="en-GB" dirty="0"/>
              <a:t>Then add net income (or subtract net loss) and subtract dividends. </a:t>
            </a:r>
          </a:p>
          <a:p>
            <a:pPr marL="447675" indent="-447675">
              <a:lnSpc>
                <a:spcPct val="110000"/>
              </a:lnSpc>
            </a:pPr>
            <a:r>
              <a:rPr lang="en-GB" dirty="0"/>
              <a:t>The retained earnings ending balance is the final amount on the statement.</a:t>
            </a:r>
          </a:p>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81</a:t>
            </a:fld>
            <a:endParaRPr lang="en-US" dirty="0"/>
          </a:p>
        </p:txBody>
      </p:sp>
    </p:spTree>
    <p:extLst>
      <p:ext uri="{BB962C8B-B14F-4D97-AF65-F5344CB8AC3E}">
        <p14:creationId xmlns:p14="http://schemas.microsoft.com/office/powerpoint/2010/main" val="1444216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82</a:t>
            </a:fld>
            <a:endParaRPr lang="en-US" dirty="0"/>
          </a:p>
        </p:txBody>
      </p:sp>
    </p:spTree>
    <p:extLst>
      <p:ext uri="{BB962C8B-B14F-4D97-AF65-F5344CB8AC3E}">
        <p14:creationId xmlns:p14="http://schemas.microsoft.com/office/powerpoint/2010/main" val="2933944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 sheet is a snapshot of a firm at a given point in time. </a:t>
            </a:r>
          </a:p>
          <a:p>
            <a:r>
              <a:rPr lang="en-US" dirty="0"/>
              <a:t>Present assets (economic resources), liabilities (economic obligations), and shareholders equity, which comprise of contributed capital and retained earnings. </a:t>
            </a:r>
          </a:p>
        </p:txBody>
      </p:sp>
      <p:sp>
        <p:nvSpPr>
          <p:cNvPr id="4" name="Slide Number Placeholder 3"/>
          <p:cNvSpPr>
            <a:spLocks noGrp="1"/>
          </p:cNvSpPr>
          <p:nvPr>
            <p:ph type="sldNum" sz="quarter" idx="5"/>
          </p:nvPr>
        </p:nvSpPr>
        <p:spPr/>
        <p:txBody>
          <a:bodyPr/>
          <a:lstStyle/>
          <a:p>
            <a:fld id="{688C51AE-C483-2D4F-8F27-8D6A8821F4E1}" type="slidenum">
              <a:rPr lang="en-US" smtClean="0"/>
              <a:t>83</a:t>
            </a:fld>
            <a:endParaRPr lang="en-US" dirty="0"/>
          </a:p>
        </p:txBody>
      </p:sp>
    </p:spTree>
    <p:extLst>
      <p:ext uri="{BB962C8B-B14F-4D97-AF65-F5344CB8AC3E}">
        <p14:creationId xmlns:p14="http://schemas.microsoft.com/office/powerpoint/2010/main" val="3674354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SCF reports companies</a:t>
            </a:r>
          </a:p>
          <a:p>
            <a:pPr marL="228600" indent="-228600">
              <a:buAutoNum type="arabicPeriod"/>
            </a:pPr>
            <a:r>
              <a:rPr lang="en-US" dirty="0"/>
              <a:t>Cash from companies operations (CF from operating)</a:t>
            </a:r>
          </a:p>
          <a:p>
            <a:pPr marL="228600" indent="-228600">
              <a:buAutoNum type="arabicPeriod"/>
            </a:pPr>
            <a:r>
              <a:rPr lang="en-US" dirty="0"/>
              <a:t>Cash from investing activities (CF from operating)</a:t>
            </a:r>
          </a:p>
          <a:p>
            <a:pPr marL="228600" indent="-228600">
              <a:buAutoNum type="arabicPeriod"/>
            </a:pPr>
            <a:r>
              <a:rPr lang="en-US" dirty="0"/>
              <a:t>Cash from financing activities (CF from financing) </a:t>
            </a:r>
          </a:p>
          <a:p>
            <a:pPr marL="228600" indent="-228600">
              <a:buAutoNum type="arabicPeriod"/>
            </a:pPr>
            <a:r>
              <a:rPr lang="en-US" dirty="0"/>
              <a:t>Net increase or decrease in cash during period</a:t>
            </a:r>
          </a:p>
          <a:p>
            <a:pPr marL="228600" indent="-228600">
              <a:buAutoNum type="arabicPeriod"/>
            </a:pPr>
            <a:r>
              <a:rPr lang="en-US" dirty="0"/>
              <a:t>And cash at end of period.</a:t>
            </a:r>
          </a:p>
        </p:txBody>
      </p:sp>
      <p:sp>
        <p:nvSpPr>
          <p:cNvPr id="4" name="Slide Number Placeholder 3"/>
          <p:cNvSpPr>
            <a:spLocks noGrp="1"/>
          </p:cNvSpPr>
          <p:nvPr>
            <p:ph type="sldNum" sz="quarter" idx="5"/>
          </p:nvPr>
        </p:nvSpPr>
        <p:spPr/>
        <p:txBody>
          <a:bodyPr/>
          <a:lstStyle/>
          <a:p>
            <a:fld id="{688C51AE-C483-2D4F-8F27-8D6A8821F4E1}" type="slidenum">
              <a:rPr lang="en-US" smtClean="0"/>
              <a:t>85</a:t>
            </a:fld>
            <a:endParaRPr lang="en-US" dirty="0"/>
          </a:p>
        </p:txBody>
      </p:sp>
    </p:spTree>
    <p:extLst>
      <p:ext uri="{BB962C8B-B14F-4D97-AF65-F5344CB8AC3E}">
        <p14:creationId xmlns:p14="http://schemas.microsoft.com/office/powerpoint/2010/main" val="323471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Asset = 10000 + 8000 + 9000 = 27000</a:t>
            </a:r>
          </a:p>
          <a:p>
            <a:r>
              <a:rPr lang="en-US" dirty="0"/>
              <a:t>Net Income = Rev – Exp = 36000 – 11000 – 4000 – 7000 = 14000</a:t>
            </a:r>
          </a:p>
          <a:p>
            <a:r>
              <a:rPr lang="en-US" dirty="0"/>
              <a:t>Equity = A – L = 27000 – (2000 + 16500) = 8500</a:t>
            </a:r>
          </a:p>
        </p:txBody>
      </p:sp>
      <p:sp>
        <p:nvSpPr>
          <p:cNvPr id="4" name="Slide Number Placeholder 3"/>
          <p:cNvSpPr>
            <a:spLocks noGrp="1"/>
          </p:cNvSpPr>
          <p:nvPr>
            <p:ph type="sldNum" sz="quarter" idx="5"/>
          </p:nvPr>
        </p:nvSpPr>
        <p:spPr/>
        <p:txBody>
          <a:bodyPr/>
          <a:lstStyle/>
          <a:p>
            <a:fld id="{688C51AE-C483-2D4F-8F27-8D6A8821F4E1}" type="slidenum">
              <a:rPr lang="en-US" smtClean="0"/>
              <a:t>90</a:t>
            </a:fld>
            <a:endParaRPr lang="en-US" dirty="0"/>
          </a:p>
        </p:txBody>
      </p:sp>
    </p:spTree>
    <p:extLst>
      <p:ext uri="{BB962C8B-B14F-4D97-AF65-F5344CB8AC3E}">
        <p14:creationId xmlns:p14="http://schemas.microsoft.com/office/powerpoint/2010/main" val="33149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5</a:t>
            </a:fld>
            <a:endParaRPr lang="en-US" dirty="0"/>
          </a:p>
        </p:txBody>
      </p:sp>
    </p:spTree>
    <p:extLst>
      <p:ext uri="{BB962C8B-B14F-4D97-AF65-F5344CB8AC3E}">
        <p14:creationId xmlns:p14="http://schemas.microsoft.com/office/powerpoint/2010/main" val="536828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Identificaoitn</a:t>
            </a:r>
            <a:r>
              <a:rPr lang="en-US" dirty="0"/>
              <a:t>: Identify what information to be recorded. Not everything is recorded. Only information that is related to financial performance is recorded. </a:t>
            </a:r>
          </a:p>
          <a:p>
            <a:r>
              <a:rPr lang="en-US" dirty="0"/>
              <a:t>Recording: Use guidelines to record the numbers (e.g., US GAAP, IFRS)</a:t>
            </a:r>
          </a:p>
          <a:p>
            <a:r>
              <a:rPr lang="en-US" dirty="0"/>
              <a:t>Communication: Accountants communicate the information (e.g., Apple’s 10K)</a:t>
            </a:r>
          </a:p>
        </p:txBody>
      </p:sp>
      <p:sp>
        <p:nvSpPr>
          <p:cNvPr id="4" name="Slide Number Placeholder 3"/>
          <p:cNvSpPr>
            <a:spLocks noGrp="1"/>
          </p:cNvSpPr>
          <p:nvPr>
            <p:ph type="sldNum" sz="quarter" idx="5"/>
          </p:nvPr>
        </p:nvSpPr>
        <p:spPr/>
        <p:txBody>
          <a:bodyPr/>
          <a:lstStyle/>
          <a:p>
            <a:fld id="{688C51AE-C483-2D4F-8F27-8D6A8821F4E1}" type="slidenum">
              <a:rPr lang="en-US" smtClean="0"/>
              <a:t>10</a:t>
            </a:fld>
            <a:endParaRPr lang="en-US" dirty="0"/>
          </a:p>
        </p:txBody>
      </p:sp>
    </p:spTree>
    <p:extLst>
      <p:ext uri="{BB962C8B-B14F-4D97-AF65-F5344CB8AC3E}">
        <p14:creationId xmlns:p14="http://schemas.microsoft.com/office/powerpoint/2010/main" val="3492883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Shareholders: input their own money </a:t>
            </a:r>
            <a:r>
              <a:rPr lang="en-US" dirty="0">
                <a:sym typeface="Wingdings" pitchFamily="2" charset="2"/>
              </a:rPr>
              <a:t> own the company, if company makes profit, they share upside</a:t>
            </a:r>
            <a:endParaRPr lang="en-US" dirty="0"/>
          </a:p>
          <a:p>
            <a:r>
              <a:rPr lang="en-US" dirty="0"/>
              <a:t>Creditors: borrower money (banks) </a:t>
            </a:r>
            <a:r>
              <a:rPr lang="en-US" dirty="0">
                <a:sym typeface="Wingdings" pitchFamily="2" charset="2"/>
              </a:rPr>
              <a:t> you pay interest back and pay the debt back</a:t>
            </a:r>
          </a:p>
          <a:p>
            <a:endParaRPr lang="en-US" dirty="0">
              <a:sym typeface="Wingdings" pitchFamily="2" charset="2"/>
            </a:endParaRPr>
          </a:p>
          <a:p>
            <a:r>
              <a:rPr lang="en-US" dirty="0">
                <a:sym typeface="Wingdings" pitchFamily="2" charset="2"/>
              </a:rPr>
              <a:t>After you obtain money, you start the business! </a:t>
            </a:r>
          </a:p>
          <a:p>
            <a:r>
              <a:rPr lang="en-US" dirty="0">
                <a:sym typeface="Wingdings" pitchFamily="2" charset="2"/>
              </a:rPr>
              <a:t>Buy machine, hire employees, and buy inventories from supplier </a:t>
            </a:r>
          </a:p>
          <a:p>
            <a:endParaRPr lang="en-US" dirty="0">
              <a:sym typeface="Wingdings" pitchFamily="2" charset="2"/>
            </a:endParaRPr>
          </a:p>
          <a:p>
            <a:r>
              <a:rPr lang="en-US" dirty="0">
                <a:sym typeface="Wingdings" pitchFamily="2" charset="2"/>
              </a:rPr>
              <a:t>Then you sell the coffee to your customers (they pay you money)</a:t>
            </a:r>
          </a:p>
          <a:p>
            <a:endParaRPr lang="en-US" dirty="0">
              <a:sym typeface="Wingdings" pitchFamily="2" charset="2"/>
            </a:endParaRPr>
          </a:p>
          <a:p>
            <a:r>
              <a:rPr lang="en-US" dirty="0">
                <a:sym typeface="Wingdings" pitchFamily="2" charset="2"/>
              </a:rPr>
              <a:t>After you collect money, you can expand business; pay back creditor; pay dividends to shareholders </a:t>
            </a:r>
          </a:p>
          <a:p>
            <a:endParaRPr lang="en-US" dirty="0">
              <a:sym typeface="Wingdings" pitchFamily="2" charset="2"/>
            </a:endParaRPr>
          </a:p>
          <a:p>
            <a:r>
              <a:rPr lang="en-US" dirty="0">
                <a:sym typeface="Wingdings" pitchFamily="2" charset="2"/>
              </a:rPr>
              <a:t>In all steps, you need accounting knowledge because recording involved. You can use accounting to track performance. </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21</a:t>
            </a:fld>
            <a:endParaRPr lang="en-US" dirty="0"/>
          </a:p>
        </p:txBody>
      </p:sp>
    </p:spTree>
    <p:extLst>
      <p:ext uri="{BB962C8B-B14F-4D97-AF65-F5344CB8AC3E}">
        <p14:creationId xmlns:p14="http://schemas.microsoft.com/office/powerpoint/2010/main" val="3698107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89B315-58EC-4FF8-8475-D2B7D1A73AA7}" type="slidenum">
              <a:rPr lang="en-US" smtClean="0"/>
              <a:t>30</a:t>
            </a:fld>
            <a:endParaRPr lang="en-US"/>
          </a:p>
        </p:txBody>
      </p:sp>
    </p:spTree>
    <p:extLst>
      <p:ext uri="{BB962C8B-B14F-4D97-AF65-F5344CB8AC3E}">
        <p14:creationId xmlns:p14="http://schemas.microsoft.com/office/powerpoint/2010/main" val="262204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89B315-58EC-4FF8-8475-D2B7D1A73AA7}" type="slidenum">
              <a:rPr lang="en-US" smtClean="0"/>
              <a:t>32</a:t>
            </a:fld>
            <a:endParaRPr lang="en-US"/>
          </a:p>
        </p:txBody>
      </p:sp>
    </p:spTree>
    <p:extLst>
      <p:ext uri="{BB962C8B-B14F-4D97-AF65-F5344CB8AC3E}">
        <p14:creationId xmlns:p14="http://schemas.microsoft.com/office/powerpoint/2010/main" val="3410776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self-assessment tool</a:t>
            </a:r>
          </a:p>
        </p:txBody>
      </p:sp>
      <p:sp>
        <p:nvSpPr>
          <p:cNvPr id="4" name="Slide Number Placeholder 3"/>
          <p:cNvSpPr>
            <a:spLocks noGrp="1"/>
          </p:cNvSpPr>
          <p:nvPr>
            <p:ph type="sldNum" sz="quarter" idx="5"/>
          </p:nvPr>
        </p:nvSpPr>
        <p:spPr/>
        <p:txBody>
          <a:bodyPr/>
          <a:lstStyle/>
          <a:p>
            <a:fld id="{1F89B315-58EC-4FF8-8475-D2B7D1A73AA7}" type="slidenum">
              <a:rPr lang="en-US" smtClean="0"/>
              <a:t>34</a:t>
            </a:fld>
            <a:endParaRPr lang="en-US"/>
          </a:p>
        </p:txBody>
      </p:sp>
    </p:spTree>
    <p:extLst>
      <p:ext uri="{BB962C8B-B14F-4D97-AF65-F5344CB8AC3E}">
        <p14:creationId xmlns:p14="http://schemas.microsoft.com/office/powerpoint/2010/main" val="2436004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self-assessment tool</a:t>
            </a:r>
          </a:p>
        </p:txBody>
      </p:sp>
      <p:sp>
        <p:nvSpPr>
          <p:cNvPr id="4" name="Slide Number Placeholder 3"/>
          <p:cNvSpPr>
            <a:spLocks noGrp="1"/>
          </p:cNvSpPr>
          <p:nvPr>
            <p:ph type="sldNum" sz="quarter" idx="5"/>
          </p:nvPr>
        </p:nvSpPr>
        <p:spPr/>
        <p:txBody>
          <a:bodyPr/>
          <a:lstStyle/>
          <a:p>
            <a:fld id="{1F89B315-58EC-4FF8-8475-D2B7D1A73AA7}" type="slidenum">
              <a:rPr lang="en-US" smtClean="0"/>
              <a:t>35</a:t>
            </a:fld>
            <a:endParaRPr lang="en-US"/>
          </a:p>
        </p:txBody>
      </p:sp>
    </p:spTree>
    <p:extLst>
      <p:ext uri="{BB962C8B-B14F-4D97-AF65-F5344CB8AC3E}">
        <p14:creationId xmlns:p14="http://schemas.microsoft.com/office/powerpoint/2010/main" val="26848918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top">
    <p:spTree>
      <p:nvGrpSpPr>
        <p:cNvPr id="1" name=""/>
        <p:cNvGrpSpPr/>
        <p:nvPr/>
      </p:nvGrpSpPr>
      <p:grpSpPr>
        <a:xfrm>
          <a:off x="0" y="0"/>
          <a:ext cx="0" cy="0"/>
          <a:chOff x="0" y="0"/>
          <a:chExt cx="0" cy="0"/>
        </a:xfrm>
      </p:grpSpPr>
      <p:sp>
        <p:nvSpPr>
          <p:cNvPr id="2" name="Title "/>
          <p:cNvSpPr>
            <a:spLocks noGrp="1"/>
          </p:cNvSpPr>
          <p:nvPr>
            <p:ph type="ctrTitle" hasCustomPrompt="1"/>
          </p:nvPr>
        </p:nvSpPr>
        <p:spPr>
          <a:xfrm>
            <a:off x="332509" y="464185"/>
            <a:ext cx="8470670" cy="1066801"/>
          </a:xfrm>
          <a:prstGeom prst="rect">
            <a:avLst/>
          </a:prstGeom>
        </p:spPr>
        <p:txBody>
          <a:bodyPr anchor="t">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5" name="Edition">
            <a:extLst>
              <a:ext uri="{FF2B5EF4-FFF2-40B4-BE49-F238E27FC236}">
                <a16:creationId xmlns:a16="http://schemas.microsoft.com/office/drawing/2014/main" id="{B16BE010-E2AD-8943-AA26-A3BD45390A63}"/>
              </a:ext>
            </a:extLst>
          </p:cNvPr>
          <p:cNvSpPr>
            <a:spLocks noGrp="1"/>
          </p:cNvSpPr>
          <p:nvPr>
            <p:ph sz="quarter" idx="24" hasCustomPrompt="1"/>
          </p:nvPr>
        </p:nvSpPr>
        <p:spPr>
          <a:xfrm>
            <a:off x="331788" y="1414249"/>
            <a:ext cx="8470900" cy="603504"/>
          </a:xfrm>
          <a:prstGeom prst="rect">
            <a:avLst/>
          </a:prstGeom>
        </p:spPr>
        <p:txBody>
          <a:bodyPr>
            <a:noAutofit/>
          </a:bodyPr>
          <a:lstStyle>
            <a:lvl1pPr marL="0" indent="0" algn="ctr">
              <a:buNone/>
              <a:defRPr sz="2400" b="0" i="0">
                <a:solidFill>
                  <a:schemeClr val="tx1"/>
                </a:solidFill>
                <a:latin typeface="Calibri Light" panose="020F0302020204030204" pitchFamily="34" charset="0"/>
                <a:cs typeface="Calibri Light" panose="020F0302020204030204" pitchFamily="34" charset="0"/>
              </a:defRPr>
            </a:lvl1pPr>
          </a:lstStyle>
          <a:p>
            <a:pPr lvl="0"/>
            <a:r>
              <a:rPr lang="en-US" dirty="0"/>
              <a:t>Third Edition</a:t>
            </a:r>
          </a:p>
        </p:txBody>
      </p:sp>
      <p:sp>
        <p:nvSpPr>
          <p:cNvPr id="7" name="Author">
            <a:extLst>
              <a:ext uri="{FF2B5EF4-FFF2-40B4-BE49-F238E27FC236}">
                <a16:creationId xmlns:a16="http://schemas.microsoft.com/office/drawing/2014/main" id="{D071BBAD-F08D-AA46-8DDD-B137F9C0B7FA}"/>
              </a:ext>
            </a:extLst>
          </p:cNvPr>
          <p:cNvSpPr>
            <a:spLocks noGrp="1"/>
          </p:cNvSpPr>
          <p:nvPr>
            <p:ph sz="quarter" idx="25" hasCustomPrompt="1"/>
          </p:nvPr>
        </p:nvSpPr>
        <p:spPr>
          <a:xfrm>
            <a:off x="331788" y="2234394"/>
            <a:ext cx="8470900" cy="668222"/>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David Klein</a:t>
            </a:r>
          </a:p>
        </p:txBody>
      </p:sp>
      <p:sp>
        <p:nvSpPr>
          <p:cNvPr id="14" name="CN">
            <a:extLst>
              <a:ext uri="{FF2B5EF4-FFF2-40B4-BE49-F238E27FC236}">
                <a16:creationId xmlns:a16="http://schemas.microsoft.com/office/drawing/2014/main" id="{7D7AAD37-2105-EA4E-810B-DEF0E8A3B04B}"/>
              </a:ext>
            </a:extLst>
          </p:cNvPr>
          <p:cNvSpPr>
            <a:spLocks noGrp="1"/>
          </p:cNvSpPr>
          <p:nvPr>
            <p:ph sz="quarter" idx="26" hasCustomPrompt="1"/>
          </p:nvPr>
        </p:nvSpPr>
        <p:spPr>
          <a:xfrm>
            <a:off x="331788" y="3909878"/>
            <a:ext cx="8470900" cy="533400"/>
          </a:xfrm>
          <a:prstGeom prst="rect">
            <a:avLst/>
          </a:prstGeom>
        </p:spPr>
        <p:txBody>
          <a:bodyPr>
            <a:noAutofit/>
          </a:bodyPr>
          <a:lstStyle>
            <a:lvl1pPr marL="0" indent="0" algn="ctr">
              <a:buNone/>
              <a:defRPr sz="2300" b="1" i="0" spc="450">
                <a:solidFill>
                  <a:schemeClr val="accent2"/>
                </a:solidFill>
                <a:latin typeface="Calibri" panose="020F0502020204030204" pitchFamily="34" charset="0"/>
                <a:cs typeface="Calibri" panose="020F0502020204030204" pitchFamily="34" charset="0"/>
              </a:defRPr>
            </a:lvl1pPr>
          </a:lstStyle>
          <a:p>
            <a:pPr lvl="0"/>
            <a:r>
              <a:rPr lang="en-US" dirty="0"/>
              <a:t>CHAPTER 1</a:t>
            </a:r>
          </a:p>
        </p:txBody>
      </p:sp>
      <p:sp>
        <p:nvSpPr>
          <p:cNvPr id="3" name="CT"/>
          <p:cNvSpPr>
            <a:spLocks noGrp="1"/>
          </p:cNvSpPr>
          <p:nvPr>
            <p:ph type="subTitle" idx="1" hasCustomPrompt="1"/>
          </p:nvPr>
        </p:nvSpPr>
        <p:spPr>
          <a:xfrm>
            <a:off x="332509" y="4226859"/>
            <a:ext cx="8470670" cy="1367117"/>
          </a:xfrm>
          <a:prstGeom prst="rect">
            <a:avLst/>
          </a:prstGeom>
        </p:spPr>
        <p:txBody>
          <a:bodyPr anchor="ctr">
            <a:normAutofit/>
          </a:bodyPr>
          <a:lstStyle>
            <a:lvl1pPr marL="0" indent="0" algn="ctr">
              <a:buNone/>
              <a:defRPr sz="3800" b="0" i="0">
                <a:solidFill>
                  <a:schemeClr val="accent3"/>
                </a:solidFill>
                <a:latin typeface="Calibri Light" panose="020F0302020204030204" pitchFamily="34" charset="0"/>
                <a:cs typeface="Calibri Light" panose="020F03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Chapter Title</a:t>
            </a:r>
          </a:p>
        </p:txBody>
      </p:sp>
      <p:pic>
        <p:nvPicPr>
          <p:cNvPr id="6" name="Logo" descr="Wiley logo">
            <a:extLst>
              <a:ext uri="{FF2B5EF4-FFF2-40B4-BE49-F238E27FC236}">
                <a16:creationId xmlns:a16="http://schemas.microsoft.com/office/drawing/2014/main" id="{076F5C57-EF05-B54E-BD97-6E0EACCBC874}"/>
              </a:ext>
            </a:extLst>
          </p:cNvPr>
          <p:cNvPicPr>
            <a:picLocks noChangeAspect="1"/>
          </p:cNvPicPr>
          <p:nvPr userDrawn="1"/>
        </p:nvPicPr>
        <p:blipFill>
          <a:blip r:embed="rId2"/>
          <a:stretch>
            <a:fillRect/>
          </a:stretch>
        </p:blipFill>
        <p:spPr>
          <a:xfrm>
            <a:off x="340822" y="6501724"/>
            <a:ext cx="914400" cy="192617"/>
          </a:xfrm>
          <a:prstGeom prst="rect">
            <a:avLst/>
          </a:prstGeom>
        </p:spPr>
      </p:pic>
      <p:sp>
        <p:nvSpPr>
          <p:cNvPr id="18" name="Invisible animation alert">
            <a:extLst>
              <a:ext uri="{FF2B5EF4-FFF2-40B4-BE49-F238E27FC236}">
                <a16:creationId xmlns:a16="http://schemas.microsoft.com/office/drawing/2014/main" id="{701DEE96-975A-2A49-BF22-625374CB4B0A}"/>
              </a:ext>
            </a:extLst>
          </p:cNvPr>
          <p:cNvSpPr>
            <a:spLocks noGrp="1"/>
          </p:cNvSpPr>
          <p:nvPr>
            <p:ph sz="quarter" idx="28" hasCustomPrompt="1"/>
          </p:nvPr>
        </p:nvSpPr>
        <p:spPr>
          <a:xfrm>
            <a:off x="1104274" y="5902292"/>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10" name="Decorative">
            <a:extLst>
              <a:ext uri="{FF2B5EF4-FFF2-40B4-BE49-F238E27FC236}">
                <a16:creationId xmlns:a16="http://schemas.microsoft.com/office/drawing/2014/main" id="{03EE7FB3-778B-8D48-B422-96226F5FE35E}"/>
              </a:ext>
              <a:ext uri="{C183D7F6-B498-43B3-948B-1728B52AA6E4}">
                <adec:decorative xmlns:adec="http://schemas.microsoft.com/office/drawing/2017/decorative" val="1"/>
              </a:ext>
            </a:extLst>
          </p:cNvPr>
          <p:cNvGrpSpPr/>
          <p:nvPr userDrawn="1"/>
        </p:nvGrpSpPr>
        <p:grpSpPr>
          <a:xfrm>
            <a:off x="0" y="3081528"/>
            <a:ext cx="9144000" cy="347472"/>
            <a:chOff x="0" y="3089817"/>
            <a:chExt cx="12192000" cy="347472"/>
          </a:xfrm>
        </p:grpSpPr>
        <p:sp>
          <p:nvSpPr>
            <p:cNvPr id="12" name="Rectangle">
              <a:extLst>
                <a:ext uri="{FF2B5EF4-FFF2-40B4-BE49-F238E27FC236}">
                  <a16:creationId xmlns:a16="http://schemas.microsoft.com/office/drawing/2014/main" id="{2A78E3D0-E07D-7E4F-92F5-2C47C124D0A7}"/>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a:extLst>
                <a:ext uri="{FF2B5EF4-FFF2-40B4-BE49-F238E27FC236}">
                  <a16:creationId xmlns:a16="http://schemas.microsoft.com/office/drawing/2014/main" id="{CA4B4EE4-0763-C24B-BE56-9BEDAE60F35A}"/>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a:extLst>
                <a:ext uri="{FF2B5EF4-FFF2-40B4-BE49-F238E27FC236}">
                  <a16:creationId xmlns:a16="http://schemas.microsoft.com/office/drawing/2014/main" id="{8C5FBFDD-ED67-F54F-8ACE-25B8836B078A}"/>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8" name="Content Placeholder 7">
            <a:extLst>
              <a:ext uri="{FF2B5EF4-FFF2-40B4-BE49-F238E27FC236}">
                <a16:creationId xmlns:a16="http://schemas.microsoft.com/office/drawing/2014/main" id="{40FC85D4-D1C1-4949-8EB6-FD89BE1E8441}"/>
              </a:ext>
            </a:extLst>
          </p:cNvPr>
          <p:cNvSpPr>
            <a:spLocks noGrp="1"/>
          </p:cNvSpPr>
          <p:nvPr>
            <p:ph sz="quarter" idx="29"/>
          </p:nvPr>
        </p:nvSpPr>
        <p:spPr>
          <a:xfrm>
            <a:off x="1936935" y="6488420"/>
            <a:ext cx="5575487" cy="239504"/>
          </a:xfrm>
        </p:spPr>
        <p:txBody>
          <a:bodyPr anchor="ctr">
            <a:noAutofit/>
          </a:bodyPr>
          <a:lstStyle>
            <a:lvl1pPr marL="0" indent="0" algn="ctr">
              <a:buNone/>
              <a:defRPr sz="2000"/>
            </a:lvl1pPr>
          </a:lstStyle>
          <a:p>
            <a:pPr lvl="0"/>
            <a:endParaRPr lang="en-IN" dirty="0"/>
          </a:p>
        </p:txBody>
      </p:sp>
    </p:spTree>
    <p:extLst>
      <p:ext uri="{BB962C8B-B14F-4D97-AF65-F5344CB8AC3E}">
        <p14:creationId xmlns:p14="http://schemas.microsoft.com/office/powerpoint/2010/main" val="1576479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lus 2 columns in boxe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B3636F-78D9-9148-B35D-52D7D42EA7F4}"/>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10" name="Content Placeholder 1">
            <a:extLst>
              <a:ext uri="{FF2B5EF4-FFF2-40B4-BE49-F238E27FC236}">
                <a16:creationId xmlns:a16="http://schemas.microsoft.com/office/drawing/2014/main" id="{4C9ADD40-E72D-754E-8872-0700492B3236}"/>
              </a:ext>
            </a:extLst>
          </p:cNvPr>
          <p:cNvSpPr>
            <a:spLocks noGrp="1"/>
          </p:cNvSpPr>
          <p:nvPr>
            <p:ph sz="quarter" idx="14" hasCustomPrompt="1"/>
          </p:nvPr>
        </p:nvSpPr>
        <p:spPr>
          <a:xfrm>
            <a:off x="514350" y="1428962"/>
            <a:ext cx="3937720" cy="4748271"/>
          </a:xfrm>
        </p:spPr>
        <p:txBody>
          <a:bodyPr>
            <a:normAutofit/>
          </a:bodyPr>
          <a:lstStyle>
            <a:lvl1pPr>
              <a:spcBef>
                <a:spcPts val="1000"/>
              </a:spcBef>
              <a:defRPr sz="2800"/>
            </a:lvl1pPr>
          </a:lstStyle>
          <a:p>
            <a:pPr lvl="0"/>
            <a:r>
              <a:rPr lang="en-US" dirty="0"/>
              <a:t>Click to add text or image</a:t>
            </a:r>
          </a:p>
        </p:txBody>
      </p:sp>
      <p:sp>
        <p:nvSpPr>
          <p:cNvPr id="12" name="Content Placeholder 2">
            <a:extLst>
              <a:ext uri="{FF2B5EF4-FFF2-40B4-BE49-F238E27FC236}">
                <a16:creationId xmlns:a16="http://schemas.microsoft.com/office/drawing/2014/main" id="{1FE47AB5-328A-AF4D-81CF-19E66E998930}"/>
              </a:ext>
            </a:extLst>
          </p:cNvPr>
          <p:cNvSpPr>
            <a:spLocks noGrp="1"/>
          </p:cNvSpPr>
          <p:nvPr>
            <p:ph sz="quarter" idx="15" hasCustomPrompt="1"/>
          </p:nvPr>
        </p:nvSpPr>
        <p:spPr>
          <a:xfrm>
            <a:off x="4691557" y="1428959"/>
            <a:ext cx="3937721" cy="4748270"/>
          </a:xfrm>
        </p:spPr>
        <p:txBody>
          <a:bodyPr>
            <a:normAutofit/>
          </a:bodyPr>
          <a:lstStyle>
            <a:lvl1pPr>
              <a:spcBef>
                <a:spcPts val="1000"/>
              </a:spcBef>
              <a:defRPr sz="2800"/>
            </a:lvl1pPr>
          </a:lstStyle>
          <a:p>
            <a:pPr lvl="0"/>
            <a:r>
              <a:rPr lang="en-US" dirty="0"/>
              <a:t>Click to add text or image</a:t>
            </a:r>
          </a:p>
        </p:txBody>
      </p:sp>
      <p:sp>
        <p:nvSpPr>
          <p:cNvPr id="5" name="LON">
            <a:extLst>
              <a:ext uri="{FF2B5EF4-FFF2-40B4-BE49-F238E27FC236}">
                <a16:creationId xmlns:a16="http://schemas.microsoft.com/office/drawing/2014/main" id="{A725B5C3-1318-4741-974D-0B7CF6161515}"/>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A6C7F85B-BC4F-4CCD-AD82-0D58D65FC838}"/>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636685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3AFB408D-6820-9042-9000-649FF974466C}"/>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1">
            <a:extLst>
              <a:ext uri="{FF2B5EF4-FFF2-40B4-BE49-F238E27FC236}">
                <a16:creationId xmlns:a16="http://schemas.microsoft.com/office/drawing/2014/main" id="{602FBEB7-44EC-2D40-9945-803059A4C6EA}"/>
              </a:ext>
            </a:extLst>
          </p:cNvPr>
          <p:cNvSpPr>
            <a:spLocks noGrp="1"/>
          </p:cNvSpPr>
          <p:nvPr>
            <p:ph sz="quarter" idx="14" hasCustomPrompt="1"/>
          </p:nvPr>
        </p:nvSpPr>
        <p:spPr>
          <a:xfrm>
            <a:off x="514350" y="1428962"/>
            <a:ext cx="3937720" cy="4748271"/>
          </a:xfrm>
        </p:spPr>
        <p:txBody>
          <a:bodyPr>
            <a:normAutofit/>
          </a:bodyPr>
          <a:lstStyle>
            <a:lvl1pPr>
              <a:spcBef>
                <a:spcPts val="1000"/>
              </a:spcBef>
              <a:defRPr sz="2800"/>
            </a:lvl1pPr>
          </a:lstStyle>
          <a:p>
            <a:pPr lvl="0"/>
            <a:r>
              <a:rPr lang="en-US" dirty="0"/>
              <a:t>Click to add text or image</a:t>
            </a:r>
          </a:p>
        </p:txBody>
      </p:sp>
      <p:sp>
        <p:nvSpPr>
          <p:cNvPr id="5" name="Content Placeholder 2">
            <a:extLst>
              <a:ext uri="{FF2B5EF4-FFF2-40B4-BE49-F238E27FC236}">
                <a16:creationId xmlns:a16="http://schemas.microsoft.com/office/drawing/2014/main" id="{9F8BF1B7-F842-E74B-B834-BDC9C251578B}"/>
              </a:ext>
            </a:extLst>
          </p:cNvPr>
          <p:cNvSpPr>
            <a:spLocks noGrp="1"/>
          </p:cNvSpPr>
          <p:nvPr>
            <p:ph sz="quarter" idx="15" hasCustomPrompt="1"/>
          </p:nvPr>
        </p:nvSpPr>
        <p:spPr>
          <a:xfrm>
            <a:off x="4691557" y="1428959"/>
            <a:ext cx="3937721" cy="4748270"/>
          </a:xfrm>
        </p:spPr>
        <p:txBody>
          <a:bodyPr>
            <a:normAutofit/>
          </a:bodyPr>
          <a:lstStyle>
            <a:lvl1pPr>
              <a:spcBef>
                <a:spcPts val="1000"/>
              </a:spcBef>
              <a:defRPr sz="2800"/>
            </a:lvl1pPr>
          </a:lstStyle>
          <a:p>
            <a:pPr lvl="0"/>
            <a:r>
              <a:rPr lang="en-US" dirty="0"/>
              <a:t>Click to add text or image</a:t>
            </a:r>
          </a:p>
        </p:txBody>
      </p:sp>
      <p:sp>
        <p:nvSpPr>
          <p:cNvPr id="6" name="LON">
            <a:extLst>
              <a:ext uri="{FF2B5EF4-FFF2-40B4-BE49-F238E27FC236}">
                <a16:creationId xmlns:a16="http://schemas.microsoft.com/office/drawing/2014/main" id="{7DCFB52C-D625-D243-8958-45EDAF5BFF95}"/>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7" name="TextBox 6">
            <a:extLst>
              <a:ext uri="{FF2B5EF4-FFF2-40B4-BE49-F238E27FC236}">
                <a16:creationId xmlns:a16="http://schemas.microsoft.com/office/drawing/2014/main" id="{FB31B359-E2E9-4CDD-952C-F12124C42E10}"/>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594497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lus 4 Content Holder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40BF27C0-B6AB-BD4B-AABA-D3C2A2B71E1F}"/>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ntent Placeholder 1">
            <a:extLst>
              <a:ext uri="{FF2B5EF4-FFF2-40B4-BE49-F238E27FC236}">
                <a16:creationId xmlns:a16="http://schemas.microsoft.com/office/drawing/2014/main" id="{54E2AA6A-8EB2-6844-839C-FC05A2A7CF26}"/>
              </a:ext>
            </a:extLst>
          </p:cNvPr>
          <p:cNvSpPr>
            <a:spLocks noGrp="1"/>
          </p:cNvSpPr>
          <p:nvPr>
            <p:ph sz="quarter" idx="12" hasCustomPrompt="1"/>
          </p:nvPr>
        </p:nvSpPr>
        <p:spPr>
          <a:xfrm>
            <a:off x="514349" y="1428962"/>
            <a:ext cx="3930651"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10" name="Content Placeholder 2">
            <a:extLst>
              <a:ext uri="{FF2B5EF4-FFF2-40B4-BE49-F238E27FC236}">
                <a16:creationId xmlns:a16="http://schemas.microsoft.com/office/drawing/2014/main" id="{970A9D46-13B8-A449-861A-D9A62A3EB8B4}"/>
              </a:ext>
            </a:extLst>
          </p:cNvPr>
          <p:cNvSpPr>
            <a:spLocks noGrp="1"/>
          </p:cNvSpPr>
          <p:nvPr>
            <p:ph sz="quarter" idx="14" hasCustomPrompt="1"/>
          </p:nvPr>
        </p:nvSpPr>
        <p:spPr>
          <a:xfrm>
            <a:off x="506417" y="5827721"/>
            <a:ext cx="3938587" cy="446087"/>
          </a:xfrm>
          <a:prstGeom prst="rect">
            <a:avLst/>
          </a:prstGeom>
        </p:spPr>
        <p:txBody>
          <a:bodyPr>
            <a:noAutofit/>
          </a:bodyPr>
          <a:lstStyle>
            <a:lvl1pPr marL="0" indent="0">
              <a:spcBef>
                <a:spcPts val="1000"/>
              </a:spcBef>
              <a:buNone/>
              <a:defRPr sz="2000"/>
            </a:lvl1pPr>
          </a:lstStyle>
          <a:p>
            <a:pPr lvl="0"/>
            <a:r>
              <a:rPr lang="en-US" dirty="0"/>
              <a:t>Click to add text</a:t>
            </a:r>
          </a:p>
        </p:txBody>
      </p:sp>
      <p:sp>
        <p:nvSpPr>
          <p:cNvPr id="8" name="Content Placeholder 3">
            <a:extLst>
              <a:ext uri="{FF2B5EF4-FFF2-40B4-BE49-F238E27FC236}">
                <a16:creationId xmlns:a16="http://schemas.microsoft.com/office/drawing/2014/main" id="{95D5F048-83BA-BD49-94A8-0FBCAFBFC889}"/>
              </a:ext>
            </a:extLst>
          </p:cNvPr>
          <p:cNvSpPr>
            <a:spLocks noGrp="1"/>
          </p:cNvSpPr>
          <p:nvPr>
            <p:ph sz="quarter" idx="13" hasCustomPrompt="1"/>
          </p:nvPr>
        </p:nvSpPr>
        <p:spPr>
          <a:xfrm>
            <a:off x="4691067" y="1428962"/>
            <a:ext cx="3938587"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12" name="Content Placeholder 4">
            <a:extLst>
              <a:ext uri="{FF2B5EF4-FFF2-40B4-BE49-F238E27FC236}">
                <a16:creationId xmlns:a16="http://schemas.microsoft.com/office/drawing/2014/main" id="{2AE4F9B1-309D-3D41-90C3-2C1290FCB673}"/>
              </a:ext>
            </a:extLst>
          </p:cNvPr>
          <p:cNvSpPr>
            <a:spLocks noGrp="1"/>
          </p:cNvSpPr>
          <p:nvPr>
            <p:ph sz="quarter" idx="15" hasCustomPrompt="1"/>
          </p:nvPr>
        </p:nvSpPr>
        <p:spPr>
          <a:xfrm>
            <a:off x="4691067" y="5827721"/>
            <a:ext cx="3946523" cy="454025"/>
          </a:xfrm>
          <a:prstGeom prst="rect">
            <a:avLst/>
          </a:prstGeom>
        </p:spPr>
        <p:txBody>
          <a:bodyPr>
            <a:normAutofit/>
          </a:bodyPr>
          <a:lstStyle>
            <a:lvl1pPr marL="0" indent="0">
              <a:spcBef>
                <a:spcPts val="1000"/>
              </a:spcBef>
              <a:buNone/>
              <a:defRPr sz="2000"/>
            </a:lvl1pPr>
          </a:lstStyle>
          <a:p>
            <a:pPr lvl="0"/>
            <a:r>
              <a:rPr lang="en-US" dirty="0"/>
              <a:t>Click to add text</a:t>
            </a:r>
          </a:p>
        </p:txBody>
      </p:sp>
    </p:spTree>
    <p:extLst>
      <p:ext uri="{BB962C8B-B14F-4D97-AF65-F5344CB8AC3E}">
        <p14:creationId xmlns:p14="http://schemas.microsoft.com/office/powerpoint/2010/main" val="3712043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lus 4 Content Holder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4290BFF-2C6A-D547-A81E-0388CF5245F4}"/>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1">
            <a:extLst>
              <a:ext uri="{FF2B5EF4-FFF2-40B4-BE49-F238E27FC236}">
                <a16:creationId xmlns:a16="http://schemas.microsoft.com/office/drawing/2014/main" id="{A61BB724-08A0-CA4B-86A7-9CD3F1CBDBBA}"/>
              </a:ext>
            </a:extLst>
          </p:cNvPr>
          <p:cNvSpPr>
            <a:spLocks noGrp="1"/>
          </p:cNvSpPr>
          <p:nvPr>
            <p:ph sz="quarter" idx="12" hasCustomPrompt="1"/>
          </p:nvPr>
        </p:nvSpPr>
        <p:spPr>
          <a:xfrm>
            <a:off x="514349" y="1428962"/>
            <a:ext cx="3930651"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5" name="Content Placeholder 2">
            <a:extLst>
              <a:ext uri="{FF2B5EF4-FFF2-40B4-BE49-F238E27FC236}">
                <a16:creationId xmlns:a16="http://schemas.microsoft.com/office/drawing/2014/main" id="{CC954E9B-6B7D-9943-93F9-F54702C2DB03}"/>
              </a:ext>
            </a:extLst>
          </p:cNvPr>
          <p:cNvSpPr>
            <a:spLocks noGrp="1"/>
          </p:cNvSpPr>
          <p:nvPr>
            <p:ph sz="quarter" idx="14" hasCustomPrompt="1"/>
          </p:nvPr>
        </p:nvSpPr>
        <p:spPr>
          <a:xfrm>
            <a:off x="506417" y="5827721"/>
            <a:ext cx="3938587" cy="446087"/>
          </a:xfrm>
          <a:prstGeom prst="rect">
            <a:avLst/>
          </a:prstGeom>
        </p:spPr>
        <p:txBody>
          <a:bodyPr>
            <a:noAutofit/>
          </a:bodyPr>
          <a:lstStyle>
            <a:lvl1pPr marL="0" indent="0">
              <a:spcBef>
                <a:spcPts val="1000"/>
              </a:spcBef>
              <a:buNone/>
              <a:defRPr sz="2000"/>
            </a:lvl1pPr>
          </a:lstStyle>
          <a:p>
            <a:pPr lvl="0"/>
            <a:r>
              <a:rPr lang="en-US" dirty="0"/>
              <a:t>Click to add text</a:t>
            </a:r>
          </a:p>
        </p:txBody>
      </p:sp>
      <p:sp>
        <p:nvSpPr>
          <p:cNvPr id="6" name="Content Placeholder 3">
            <a:extLst>
              <a:ext uri="{FF2B5EF4-FFF2-40B4-BE49-F238E27FC236}">
                <a16:creationId xmlns:a16="http://schemas.microsoft.com/office/drawing/2014/main" id="{F8777C0D-2E2E-C04D-9E08-C88A9C06FE34}"/>
              </a:ext>
            </a:extLst>
          </p:cNvPr>
          <p:cNvSpPr>
            <a:spLocks noGrp="1"/>
          </p:cNvSpPr>
          <p:nvPr>
            <p:ph sz="quarter" idx="13" hasCustomPrompt="1"/>
          </p:nvPr>
        </p:nvSpPr>
        <p:spPr>
          <a:xfrm>
            <a:off x="4691067" y="1428962"/>
            <a:ext cx="3938587"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7" name="Content Placeholder 4">
            <a:extLst>
              <a:ext uri="{FF2B5EF4-FFF2-40B4-BE49-F238E27FC236}">
                <a16:creationId xmlns:a16="http://schemas.microsoft.com/office/drawing/2014/main" id="{C50F43EC-4CB6-6B43-B882-87CAEAB1725D}"/>
              </a:ext>
            </a:extLst>
          </p:cNvPr>
          <p:cNvSpPr>
            <a:spLocks noGrp="1"/>
          </p:cNvSpPr>
          <p:nvPr>
            <p:ph sz="quarter" idx="15" hasCustomPrompt="1"/>
          </p:nvPr>
        </p:nvSpPr>
        <p:spPr>
          <a:xfrm>
            <a:off x="4691067" y="5827721"/>
            <a:ext cx="3946523" cy="454025"/>
          </a:xfrm>
          <a:prstGeom prst="rect">
            <a:avLst/>
          </a:prstGeom>
        </p:spPr>
        <p:txBody>
          <a:bodyPr>
            <a:normAutofit/>
          </a:bodyPr>
          <a:lstStyle>
            <a:lvl1pPr marL="0" indent="0">
              <a:spcBef>
                <a:spcPts val="1000"/>
              </a:spcBef>
              <a:buNone/>
              <a:defRPr sz="2000"/>
            </a:lvl1pPr>
          </a:lstStyle>
          <a:p>
            <a:pPr lvl="0"/>
            <a:r>
              <a:rPr lang="en-US" dirty="0"/>
              <a:t>Click to add text</a:t>
            </a:r>
          </a:p>
        </p:txBody>
      </p:sp>
      <p:sp>
        <p:nvSpPr>
          <p:cNvPr id="8" name="LON">
            <a:extLst>
              <a:ext uri="{FF2B5EF4-FFF2-40B4-BE49-F238E27FC236}">
                <a16:creationId xmlns:a16="http://schemas.microsoft.com/office/drawing/2014/main" id="{69F1331E-9F95-5949-BE4C-14B3D76FECD3}"/>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3A9D7B1E-2FA8-4BAB-A79F-AB4447329975}"/>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16420983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column head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5E1C3346-7CF8-9B4A-BD6A-35B50027FBAF}"/>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lumn head 1">
            <a:extLst>
              <a:ext uri="{FF2B5EF4-FFF2-40B4-BE49-F238E27FC236}">
                <a16:creationId xmlns:a16="http://schemas.microsoft.com/office/drawing/2014/main" id="{97308A14-A585-5B40-9D6D-D56F7011C2ED}"/>
              </a:ext>
            </a:extLst>
          </p:cNvPr>
          <p:cNvSpPr>
            <a:spLocks noGrp="1"/>
          </p:cNvSpPr>
          <p:nvPr>
            <p:ph sz="quarter" idx="12" hasCustomPrompt="1"/>
          </p:nvPr>
        </p:nvSpPr>
        <p:spPr>
          <a:xfrm>
            <a:off x="513859" y="1428965"/>
            <a:ext cx="3931142"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8" name="Content Placeholder 1">
            <a:extLst>
              <a:ext uri="{FF2B5EF4-FFF2-40B4-BE49-F238E27FC236}">
                <a16:creationId xmlns:a16="http://schemas.microsoft.com/office/drawing/2014/main" id="{0512377D-40A5-2A46-B3E4-9DC9B8BA6CFD}"/>
              </a:ext>
            </a:extLst>
          </p:cNvPr>
          <p:cNvSpPr>
            <a:spLocks noGrp="1"/>
          </p:cNvSpPr>
          <p:nvPr>
            <p:ph sz="quarter" idx="13" hasCustomPrompt="1"/>
          </p:nvPr>
        </p:nvSpPr>
        <p:spPr>
          <a:xfrm>
            <a:off x="513859" y="1935371"/>
            <a:ext cx="3931142" cy="431552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Column head 2">
            <a:extLst>
              <a:ext uri="{FF2B5EF4-FFF2-40B4-BE49-F238E27FC236}">
                <a16:creationId xmlns:a16="http://schemas.microsoft.com/office/drawing/2014/main" id="{614C6823-B099-6346-9F11-9BBB713BD4E8}"/>
              </a:ext>
            </a:extLst>
          </p:cNvPr>
          <p:cNvSpPr>
            <a:spLocks noGrp="1"/>
          </p:cNvSpPr>
          <p:nvPr>
            <p:ph sz="quarter" idx="14" hasCustomPrompt="1"/>
          </p:nvPr>
        </p:nvSpPr>
        <p:spPr>
          <a:xfrm>
            <a:off x="4691064" y="1428965"/>
            <a:ext cx="3938096"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12" name="Content Placeholder 2">
            <a:extLst>
              <a:ext uri="{FF2B5EF4-FFF2-40B4-BE49-F238E27FC236}">
                <a16:creationId xmlns:a16="http://schemas.microsoft.com/office/drawing/2014/main" id="{A6C6AE8D-5CA0-2A41-A8AB-AE2009CA9559}"/>
              </a:ext>
            </a:extLst>
          </p:cNvPr>
          <p:cNvSpPr>
            <a:spLocks noGrp="1"/>
          </p:cNvSpPr>
          <p:nvPr>
            <p:ph sz="quarter" idx="15" hasCustomPrompt="1"/>
          </p:nvPr>
        </p:nvSpPr>
        <p:spPr>
          <a:xfrm>
            <a:off x="4691064" y="1935371"/>
            <a:ext cx="3938096" cy="4315526"/>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7" name="LON">
            <a:extLst>
              <a:ext uri="{FF2B5EF4-FFF2-40B4-BE49-F238E27FC236}">
                <a16:creationId xmlns:a16="http://schemas.microsoft.com/office/drawing/2014/main" id="{34CE8F77-32D2-4B7F-99F2-CDA7191C55FF}"/>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9" name="Slide Number Placeholder 5">
            <a:extLst>
              <a:ext uri="{FF2B5EF4-FFF2-40B4-BE49-F238E27FC236}">
                <a16:creationId xmlns:a16="http://schemas.microsoft.com/office/drawing/2014/main" id="{7B021B92-08B3-4D93-8BD4-054764C7BB2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bg1"/>
                </a:solidFill>
                <a:latin typeface="Calibri" pitchFamily="34" charset="0"/>
                <a:ea typeface="Times New Roman" charset="0"/>
                <a:cs typeface="Times New Roman" charset="0"/>
              </a:rPr>
              <a:pPr marL="0" algn="ctr" defTabSz="914400" rtl="0" eaLnBrk="1" latinLnBrk="0" hangingPunct="1">
                <a:defRPr/>
              </a:pPr>
              <a:t>‹#›</a:t>
            </a:fld>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89151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column heads and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FDD509C-8B93-D544-88C0-7CD6884F24A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lumn head 1">
            <a:extLst>
              <a:ext uri="{FF2B5EF4-FFF2-40B4-BE49-F238E27FC236}">
                <a16:creationId xmlns:a16="http://schemas.microsoft.com/office/drawing/2014/main" id="{04A8AB45-DE11-9D47-9A87-DE01CC6C7A94}"/>
              </a:ext>
            </a:extLst>
          </p:cNvPr>
          <p:cNvSpPr>
            <a:spLocks noGrp="1"/>
          </p:cNvSpPr>
          <p:nvPr>
            <p:ph sz="quarter" idx="12" hasCustomPrompt="1"/>
          </p:nvPr>
        </p:nvSpPr>
        <p:spPr>
          <a:xfrm>
            <a:off x="513859" y="1428965"/>
            <a:ext cx="3931142"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5" name="Content Placeholder 1">
            <a:extLst>
              <a:ext uri="{FF2B5EF4-FFF2-40B4-BE49-F238E27FC236}">
                <a16:creationId xmlns:a16="http://schemas.microsoft.com/office/drawing/2014/main" id="{3638B8CA-8FB4-124A-B747-BFC3A8F99C57}"/>
              </a:ext>
            </a:extLst>
          </p:cNvPr>
          <p:cNvSpPr>
            <a:spLocks noGrp="1"/>
          </p:cNvSpPr>
          <p:nvPr>
            <p:ph sz="quarter" idx="13" hasCustomPrompt="1"/>
          </p:nvPr>
        </p:nvSpPr>
        <p:spPr>
          <a:xfrm>
            <a:off x="513859" y="1935371"/>
            <a:ext cx="3931142" cy="431552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6" name="Column head 2">
            <a:extLst>
              <a:ext uri="{FF2B5EF4-FFF2-40B4-BE49-F238E27FC236}">
                <a16:creationId xmlns:a16="http://schemas.microsoft.com/office/drawing/2014/main" id="{89A878F9-05D5-F440-A197-801316926493}"/>
              </a:ext>
            </a:extLst>
          </p:cNvPr>
          <p:cNvSpPr>
            <a:spLocks noGrp="1"/>
          </p:cNvSpPr>
          <p:nvPr>
            <p:ph sz="quarter" idx="14" hasCustomPrompt="1"/>
          </p:nvPr>
        </p:nvSpPr>
        <p:spPr>
          <a:xfrm>
            <a:off x="4691064" y="1428965"/>
            <a:ext cx="3938096"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7" name="Content Placeholder 2">
            <a:extLst>
              <a:ext uri="{FF2B5EF4-FFF2-40B4-BE49-F238E27FC236}">
                <a16:creationId xmlns:a16="http://schemas.microsoft.com/office/drawing/2014/main" id="{7A848487-A351-BA43-B5FD-CEE81DF8C694}"/>
              </a:ext>
            </a:extLst>
          </p:cNvPr>
          <p:cNvSpPr>
            <a:spLocks noGrp="1"/>
          </p:cNvSpPr>
          <p:nvPr>
            <p:ph sz="quarter" idx="15" hasCustomPrompt="1"/>
          </p:nvPr>
        </p:nvSpPr>
        <p:spPr>
          <a:xfrm>
            <a:off x="4691064" y="1935371"/>
            <a:ext cx="3938096" cy="4315526"/>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8" name="LON">
            <a:extLst>
              <a:ext uri="{FF2B5EF4-FFF2-40B4-BE49-F238E27FC236}">
                <a16:creationId xmlns:a16="http://schemas.microsoft.com/office/drawing/2014/main" id="{34E5444F-F94C-9E41-8173-33D4D5358C79}"/>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39498382-9665-4F29-B1AC-8AAC72ADA96C}"/>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0" name="Slide Number Placeholder 5">
            <a:extLst>
              <a:ext uri="{FF2B5EF4-FFF2-40B4-BE49-F238E27FC236}">
                <a16:creationId xmlns:a16="http://schemas.microsoft.com/office/drawing/2014/main" id="{34E28E0D-3E94-4B34-BC41-AD8EA7D91AB9}"/>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736843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lus 3 columns in boxes with column heads">
    <p:spTree>
      <p:nvGrpSpPr>
        <p:cNvPr id="1" name=""/>
        <p:cNvGrpSpPr/>
        <p:nvPr/>
      </p:nvGrpSpPr>
      <p:grpSpPr>
        <a:xfrm>
          <a:off x="0" y="0"/>
          <a:ext cx="0" cy="0"/>
          <a:chOff x="0" y="0"/>
          <a:chExt cx="0" cy="0"/>
        </a:xfrm>
      </p:grpSpPr>
      <p:sp>
        <p:nvSpPr>
          <p:cNvPr id="20" name="Title">
            <a:extLst>
              <a:ext uri="{FF2B5EF4-FFF2-40B4-BE49-F238E27FC236}">
                <a16:creationId xmlns:a16="http://schemas.microsoft.com/office/drawing/2014/main" id="{1076D4CD-F0B4-124B-8113-705D33B57F73}"/>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lumn head 1">
            <a:extLst>
              <a:ext uri="{FF2B5EF4-FFF2-40B4-BE49-F238E27FC236}">
                <a16:creationId xmlns:a16="http://schemas.microsoft.com/office/drawing/2014/main" id="{3D0BA947-0F36-8349-A4BA-26245B77CD19}"/>
              </a:ext>
            </a:extLst>
          </p:cNvPr>
          <p:cNvSpPr>
            <a:spLocks noGrp="1"/>
          </p:cNvSpPr>
          <p:nvPr>
            <p:ph sz="quarter" idx="12" hasCustomPrompt="1"/>
          </p:nvPr>
        </p:nvSpPr>
        <p:spPr>
          <a:xfrm>
            <a:off x="513858" y="1428958"/>
            <a:ext cx="2571750" cy="505354"/>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8" name="Content Placeholder 1">
            <a:extLst>
              <a:ext uri="{FF2B5EF4-FFF2-40B4-BE49-F238E27FC236}">
                <a16:creationId xmlns:a16="http://schemas.microsoft.com/office/drawing/2014/main" id="{C173C378-6271-D743-A776-6409A7FA9342}"/>
              </a:ext>
            </a:extLst>
          </p:cNvPr>
          <p:cNvSpPr>
            <a:spLocks noGrp="1"/>
          </p:cNvSpPr>
          <p:nvPr>
            <p:ph sz="quarter" idx="13" hasCustomPrompt="1"/>
          </p:nvPr>
        </p:nvSpPr>
        <p:spPr>
          <a:xfrm>
            <a:off x="513861" y="1942783"/>
            <a:ext cx="2571749" cy="4139671"/>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Column head 2">
            <a:extLst>
              <a:ext uri="{FF2B5EF4-FFF2-40B4-BE49-F238E27FC236}">
                <a16:creationId xmlns:a16="http://schemas.microsoft.com/office/drawing/2014/main" id="{37B3B6E1-C965-334A-BD53-424487E73D7D}"/>
              </a:ext>
            </a:extLst>
          </p:cNvPr>
          <p:cNvSpPr>
            <a:spLocks noGrp="1"/>
          </p:cNvSpPr>
          <p:nvPr>
            <p:ph sz="quarter" idx="14" hasCustomPrompt="1"/>
          </p:nvPr>
        </p:nvSpPr>
        <p:spPr>
          <a:xfrm>
            <a:off x="3281908"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13" name="Content Placeholder 2">
            <a:extLst>
              <a:ext uri="{FF2B5EF4-FFF2-40B4-BE49-F238E27FC236}">
                <a16:creationId xmlns:a16="http://schemas.microsoft.com/office/drawing/2014/main" id="{EDA96C3C-B9CF-8B41-81EB-3C25817BE3D9}"/>
              </a:ext>
            </a:extLst>
          </p:cNvPr>
          <p:cNvSpPr>
            <a:spLocks noGrp="1"/>
          </p:cNvSpPr>
          <p:nvPr>
            <p:ph sz="quarter" idx="15" hasCustomPrompt="1"/>
          </p:nvPr>
        </p:nvSpPr>
        <p:spPr>
          <a:xfrm>
            <a:off x="3273969" y="1942782"/>
            <a:ext cx="2571750" cy="414866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5" name="Column head 3">
            <a:extLst>
              <a:ext uri="{FF2B5EF4-FFF2-40B4-BE49-F238E27FC236}">
                <a16:creationId xmlns:a16="http://schemas.microsoft.com/office/drawing/2014/main" id="{72104B81-5D72-D246-8705-46A764C52741}"/>
              </a:ext>
            </a:extLst>
          </p:cNvPr>
          <p:cNvSpPr>
            <a:spLocks noGrp="1"/>
          </p:cNvSpPr>
          <p:nvPr>
            <p:ph sz="quarter" idx="16" hasCustomPrompt="1"/>
          </p:nvPr>
        </p:nvSpPr>
        <p:spPr>
          <a:xfrm>
            <a:off x="6049961"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17" name="Content Placeholder 3">
            <a:extLst>
              <a:ext uri="{FF2B5EF4-FFF2-40B4-BE49-F238E27FC236}">
                <a16:creationId xmlns:a16="http://schemas.microsoft.com/office/drawing/2014/main" id="{20ADF7F0-1D6C-6C49-BD92-8365B898E53C}"/>
              </a:ext>
            </a:extLst>
          </p:cNvPr>
          <p:cNvSpPr>
            <a:spLocks noGrp="1"/>
          </p:cNvSpPr>
          <p:nvPr>
            <p:ph sz="quarter" idx="17" hasCustomPrompt="1"/>
          </p:nvPr>
        </p:nvSpPr>
        <p:spPr>
          <a:xfrm>
            <a:off x="6057900" y="1942778"/>
            <a:ext cx="2571750" cy="4148668"/>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9" name="Slide Number Placeholder 5">
            <a:extLst>
              <a:ext uri="{FF2B5EF4-FFF2-40B4-BE49-F238E27FC236}">
                <a16:creationId xmlns:a16="http://schemas.microsoft.com/office/drawing/2014/main" id="{E40F790B-18CE-4624-9ACC-9202277A04A1}"/>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12" name="TextBox 11">
            <a:extLst>
              <a:ext uri="{FF2B5EF4-FFF2-40B4-BE49-F238E27FC236}">
                <a16:creationId xmlns:a16="http://schemas.microsoft.com/office/drawing/2014/main" id="{090106A6-B577-4BFF-84FA-590A86497F9F}"/>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8" name="LON">
            <a:extLst>
              <a:ext uri="{FF2B5EF4-FFF2-40B4-BE49-F238E27FC236}">
                <a16:creationId xmlns:a16="http://schemas.microsoft.com/office/drawing/2014/main" id="{E4F5BB76-FEF2-43FA-9B24-0808D16A7D6C}"/>
              </a:ext>
            </a:extLst>
          </p:cNvPr>
          <p:cNvSpPr>
            <a:spLocks noGrp="1"/>
          </p:cNvSpPr>
          <p:nvPr>
            <p:ph sz="quarter" idx="24"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Tree>
    <p:extLst>
      <p:ext uri="{BB962C8B-B14F-4D97-AF65-F5344CB8AC3E}">
        <p14:creationId xmlns:p14="http://schemas.microsoft.com/office/powerpoint/2010/main" val="32899581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lus 3 columns in boxes with column heads and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C2D902C-F7C9-9440-939D-D84A4F9609C9}"/>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lumn head 1">
            <a:extLst>
              <a:ext uri="{FF2B5EF4-FFF2-40B4-BE49-F238E27FC236}">
                <a16:creationId xmlns:a16="http://schemas.microsoft.com/office/drawing/2014/main" id="{4B0A01FF-A48B-6A48-BC18-7D841F6DB0DE}"/>
              </a:ext>
            </a:extLst>
          </p:cNvPr>
          <p:cNvSpPr>
            <a:spLocks noGrp="1"/>
          </p:cNvSpPr>
          <p:nvPr>
            <p:ph sz="quarter" idx="12" hasCustomPrompt="1"/>
          </p:nvPr>
        </p:nvSpPr>
        <p:spPr>
          <a:xfrm>
            <a:off x="513858" y="1428958"/>
            <a:ext cx="2571750" cy="505354"/>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5" name="Content Placeholder 1">
            <a:extLst>
              <a:ext uri="{FF2B5EF4-FFF2-40B4-BE49-F238E27FC236}">
                <a16:creationId xmlns:a16="http://schemas.microsoft.com/office/drawing/2014/main" id="{31840C35-E932-D64D-BA71-52B92790B46D}"/>
              </a:ext>
            </a:extLst>
          </p:cNvPr>
          <p:cNvSpPr>
            <a:spLocks noGrp="1"/>
          </p:cNvSpPr>
          <p:nvPr>
            <p:ph sz="quarter" idx="13" hasCustomPrompt="1"/>
          </p:nvPr>
        </p:nvSpPr>
        <p:spPr>
          <a:xfrm>
            <a:off x="513861" y="1942783"/>
            <a:ext cx="2571749" cy="4139671"/>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6" name="Column head 2">
            <a:extLst>
              <a:ext uri="{FF2B5EF4-FFF2-40B4-BE49-F238E27FC236}">
                <a16:creationId xmlns:a16="http://schemas.microsoft.com/office/drawing/2014/main" id="{5371FDD0-8EDD-5440-B66F-B0A5309AF881}"/>
              </a:ext>
            </a:extLst>
          </p:cNvPr>
          <p:cNvSpPr>
            <a:spLocks noGrp="1"/>
          </p:cNvSpPr>
          <p:nvPr>
            <p:ph sz="quarter" idx="14" hasCustomPrompt="1"/>
          </p:nvPr>
        </p:nvSpPr>
        <p:spPr>
          <a:xfrm>
            <a:off x="3281908"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7" name="Content Placeholder 2">
            <a:extLst>
              <a:ext uri="{FF2B5EF4-FFF2-40B4-BE49-F238E27FC236}">
                <a16:creationId xmlns:a16="http://schemas.microsoft.com/office/drawing/2014/main" id="{CA1520A6-1299-6A49-9EFD-A4F91B187A2C}"/>
              </a:ext>
            </a:extLst>
          </p:cNvPr>
          <p:cNvSpPr>
            <a:spLocks noGrp="1"/>
          </p:cNvSpPr>
          <p:nvPr>
            <p:ph sz="quarter" idx="15" hasCustomPrompt="1"/>
          </p:nvPr>
        </p:nvSpPr>
        <p:spPr>
          <a:xfrm>
            <a:off x="3273969" y="1942782"/>
            <a:ext cx="2571750" cy="414866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8" name="Column head 3">
            <a:extLst>
              <a:ext uri="{FF2B5EF4-FFF2-40B4-BE49-F238E27FC236}">
                <a16:creationId xmlns:a16="http://schemas.microsoft.com/office/drawing/2014/main" id="{12B5E08D-BE68-7B40-A805-F20B8744BF3B}"/>
              </a:ext>
            </a:extLst>
          </p:cNvPr>
          <p:cNvSpPr>
            <a:spLocks noGrp="1"/>
          </p:cNvSpPr>
          <p:nvPr>
            <p:ph sz="quarter" idx="16" hasCustomPrompt="1"/>
          </p:nvPr>
        </p:nvSpPr>
        <p:spPr>
          <a:xfrm>
            <a:off x="6049961"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9" name="Content Placeholder 3">
            <a:extLst>
              <a:ext uri="{FF2B5EF4-FFF2-40B4-BE49-F238E27FC236}">
                <a16:creationId xmlns:a16="http://schemas.microsoft.com/office/drawing/2014/main" id="{B0F303C0-853B-7547-BA06-107EE6C8AD4F}"/>
              </a:ext>
            </a:extLst>
          </p:cNvPr>
          <p:cNvSpPr>
            <a:spLocks noGrp="1"/>
          </p:cNvSpPr>
          <p:nvPr>
            <p:ph sz="quarter" idx="17" hasCustomPrompt="1"/>
          </p:nvPr>
        </p:nvSpPr>
        <p:spPr>
          <a:xfrm>
            <a:off x="6057900" y="1942778"/>
            <a:ext cx="2571750" cy="4148668"/>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LON">
            <a:extLst>
              <a:ext uri="{FF2B5EF4-FFF2-40B4-BE49-F238E27FC236}">
                <a16:creationId xmlns:a16="http://schemas.microsoft.com/office/drawing/2014/main" id="{F6284ABA-7D4B-8C45-8812-6CB27464D04D}"/>
              </a:ext>
            </a:extLst>
          </p:cNvPr>
          <p:cNvSpPr>
            <a:spLocks noGrp="1"/>
          </p:cNvSpPr>
          <p:nvPr>
            <p:ph sz="quarter" idx="18"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1" name="TextBox 10">
            <a:extLst>
              <a:ext uri="{FF2B5EF4-FFF2-40B4-BE49-F238E27FC236}">
                <a16:creationId xmlns:a16="http://schemas.microsoft.com/office/drawing/2014/main" id="{0A72AF82-68ED-4D25-A86B-F83CE9152C53}"/>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2" name="Slide Number Placeholder 5">
            <a:extLst>
              <a:ext uri="{FF2B5EF4-FFF2-40B4-BE49-F238E27FC236}">
                <a16:creationId xmlns:a16="http://schemas.microsoft.com/office/drawing/2014/main" id="{34FDEF95-B78C-4243-96CC-E6AC650BB2A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7824296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lus Multiple Content ">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DE690358-CC3E-564C-966E-C1C7CED8699F}"/>
              </a:ext>
            </a:extLst>
          </p:cNvPr>
          <p:cNvSpPr>
            <a:spLocks noGrp="1"/>
          </p:cNvSpPr>
          <p:nvPr>
            <p:ph type="title" hasCustomPrompt="1"/>
          </p:nvPr>
        </p:nvSpPr>
        <p:spPr>
          <a:xfrm>
            <a:off x="513860" y="460255"/>
            <a:ext cx="8115792" cy="849312"/>
          </a:xfrm>
        </p:spPr>
        <p:txBody>
          <a:bodyPr/>
          <a:lstStyle>
            <a:lvl1pPr>
              <a:defRPr b="1"/>
            </a:lvl1pPr>
          </a:lstStyle>
          <a:p>
            <a:r>
              <a:rPr lang="en-US" dirty="0"/>
              <a:t>Click to Add Title</a:t>
            </a:r>
          </a:p>
        </p:txBody>
      </p:sp>
      <p:sp>
        <p:nvSpPr>
          <p:cNvPr id="6" name="Content Placeholder 1">
            <a:extLst>
              <a:ext uri="{FF2B5EF4-FFF2-40B4-BE49-F238E27FC236}">
                <a16:creationId xmlns:a16="http://schemas.microsoft.com/office/drawing/2014/main" id="{92DBC287-7A50-404F-B583-851D0F7791CC}"/>
              </a:ext>
            </a:extLst>
          </p:cNvPr>
          <p:cNvSpPr>
            <a:spLocks noGrp="1"/>
          </p:cNvSpPr>
          <p:nvPr>
            <p:ph sz="quarter" idx="12" hasCustomPrompt="1"/>
          </p:nvPr>
        </p:nvSpPr>
        <p:spPr>
          <a:xfrm>
            <a:off x="567468" y="2048945"/>
            <a:ext cx="3500717" cy="2056865"/>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Font typeface="Wingdings" panose="05000000000000000000" pitchFamily="2" charset="2"/>
              <a:buChar char="§"/>
              <a:defRPr sz="2600"/>
            </a:lvl2pPr>
          </a:lstStyle>
          <a:p>
            <a:pPr lvl="0"/>
            <a:r>
              <a:rPr lang="en-US" dirty="0"/>
              <a:t>Object</a:t>
            </a:r>
          </a:p>
          <a:p>
            <a:pPr lvl="1"/>
            <a:endParaRPr lang="en-US" dirty="0"/>
          </a:p>
        </p:txBody>
      </p:sp>
      <p:sp>
        <p:nvSpPr>
          <p:cNvPr id="8" name="Content Placeholder 2">
            <a:extLst>
              <a:ext uri="{FF2B5EF4-FFF2-40B4-BE49-F238E27FC236}">
                <a16:creationId xmlns:a16="http://schemas.microsoft.com/office/drawing/2014/main" id="{292F575A-DA58-CD47-B145-2EEC4D32E7E8}"/>
              </a:ext>
            </a:extLst>
          </p:cNvPr>
          <p:cNvSpPr>
            <a:spLocks noGrp="1"/>
          </p:cNvSpPr>
          <p:nvPr>
            <p:ph sz="quarter" idx="13" hasCustomPrompt="1"/>
          </p:nvPr>
        </p:nvSpPr>
        <p:spPr>
          <a:xfrm>
            <a:off x="2231542"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0" name="Content Placeholder 3">
            <a:extLst>
              <a:ext uri="{FF2B5EF4-FFF2-40B4-BE49-F238E27FC236}">
                <a16:creationId xmlns:a16="http://schemas.microsoft.com/office/drawing/2014/main" id="{9C05BB7B-AB59-DE4D-A944-5504896DE205}"/>
              </a:ext>
            </a:extLst>
          </p:cNvPr>
          <p:cNvSpPr>
            <a:spLocks noGrp="1"/>
          </p:cNvSpPr>
          <p:nvPr>
            <p:ph sz="quarter" idx="14" hasCustomPrompt="1"/>
          </p:nvPr>
        </p:nvSpPr>
        <p:spPr>
          <a:xfrm>
            <a:off x="3895617"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2" name="Content Placeholder 4">
            <a:extLst>
              <a:ext uri="{FF2B5EF4-FFF2-40B4-BE49-F238E27FC236}">
                <a16:creationId xmlns:a16="http://schemas.microsoft.com/office/drawing/2014/main" id="{7829821A-510E-FD4B-AD62-D4518384985E}"/>
              </a:ext>
            </a:extLst>
          </p:cNvPr>
          <p:cNvSpPr>
            <a:spLocks noGrp="1"/>
          </p:cNvSpPr>
          <p:nvPr>
            <p:ph sz="quarter" idx="15" hasCustomPrompt="1"/>
          </p:nvPr>
        </p:nvSpPr>
        <p:spPr>
          <a:xfrm>
            <a:off x="5559691"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4" name="Content Placeholder 5">
            <a:extLst>
              <a:ext uri="{FF2B5EF4-FFF2-40B4-BE49-F238E27FC236}">
                <a16:creationId xmlns:a16="http://schemas.microsoft.com/office/drawing/2014/main" id="{78767F66-B6AE-AE4C-B489-36009A75C90F}"/>
              </a:ext>
            </a:extLst>
          </p:cNvPr>
          <p:cNvSpPr>
            <a:spLocks noGrp="1"/>
          </p:cNvSpPr>
          <p:nvPr>
            <p:ph sz="quarter" idx="16" hasCustomPrompt="1"/>
          </p:nvPr>
        </p:nvSpPr>
        <p:spPr>
          <a:xfrm>
            <a:off x="7223764"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7" name="Content Placeholder 6">
            <a:extLst>
              <a:ext uri="{FF2B5EF4-FFF2-40B4-BE49-F238E27FC236}">
                <a16:creationId xmlns:a16="http://schemas.microsoft.com/office/drawing/2014/main" id="{37C2D694-2FFF-2543-8703-9D9C5F93E583}"/>
              </a:ext>
            </a:extLst>
          </p:cNvPr>
          <p:cNvSpPr>
            <a:spLocks noGrp="1"/>
          </p:cNvSpPr>
          <p:nvPr>
            <p:ph sz="quarter" idx="17" hasCustomPrompt="1"/>
          </p:nvPr>
        </p:nvSpPr>
        <p:spPr>
          <a:xfrm>
            <a:off x="567468" y="4105803"/>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9" name="Content Placeholder 7">
            <a:extLst>
              <a:ext uri="{FF2B5EF4-FFF2-40B4-BE49-F238E27FC236}">
                <a16:creationId xmlns:a16="http://schemas.microsoft.com/office/drawing/2014/main" id="{57FDF21A-AF40-6547-AB06-C387DAE39182}"/>
              </a:ext>
            </a:extLst>
          </p:cNvPr>
          <p:cNvSpPr>
            <a:spLocks noGrp="1"/>
          </p:cNvSpPr>
          <p:nvPr>
            <p:ph sz="quarter" idx="18" hasCustomPrompt="1"/>
          </p:nvPr>
        </p:nvSpPr>
        <p:spPr>
          <a:xfrm>
            <a:off x="2231542" y="4105804"/>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21" name="Content Placeholder 8">
            <a:extLst>
              <a:ext uri="{FF2B5EF4-FFF2-40B4-BE49-F238E27FC236}">
                <a16:creationId xmlns:a16="http://schemas.microsoft.com/office/drawing/2014/main" id="{1058EE27-F947-8A41-AC83-223A6236295B}"/>
              </a:ext>
            </a:extLst>
          </p:cNvPr>
          <p:cNvSpPr>
            <a:spLocks noGrp="1"/>
          </p:cNvSpPr>
          <p:nvPr>
            <p:ph sz="quarter" idx="19" hasCustomPrompt="1"/>
          </p:nvPr>
        </p:nvSpPr>
        <p:spPr>
          <a:xfrm>
            <a:off x="3895617" y="4105810"/>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23" name="Content Placeholder 9">
            <a:extLst>
              <a:ext uri="{FF2B5EF4-FFF2-40B4-BE49-F238E27FC236}">
                <a16:creationId xmlns:a16="http://schemas.microsoft.com/office/drawing/2014/main" id="{59E26C59-6E0D-AB44-A5BE-2FF4A9BE7E10}"/>
              </a:ext>
            </a:extLst>
          </p:cNvPr>
          <p:cNvSpPr>
            <a:spLocks noGrp="1"/>
          </p:cNvSpPr>
          <p:nvPr>
            <p:ph sz="quarter" idx="20" hasCustomPrompt="1"/>
          </p:nvPr>
        </p:nvSpPr>
        <p:spPr>
          <a:xfrm>
            <a:off x="5559691" y="4105279"/>
            <a:ext cx="1405889" cy="1465263"/>
          </a:xfrm>
          <a:prstGeom prst="rect">
            <a:avLst/>
          </a:prstGeom>
        </p:spPr>
        <p:txBody>
          <a:bodyPr>
            <a:normAutofit/>
          </a:bodyPr>
          <a:lstStyle>
            <a:lvl1pPr marL="0" indent="0">
              <a:spcBef>
                <a:spcPts val="1000"/>
              </a:spcBef>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Object</a:t>
            </a:r>
          </a:p>
        </p:txBody>
      </p:sp>
      <p:sp>
        <p:nvSpPr>
          <p:cNvPr id="25" name="Content Placeholder 10">
            <a:extLst>
              <a:ext uri="{FF2B5EF4-FFF2-40B4-BE49-F238E27FC236}">
                <a16:creationId xmlns:a16="http://schemas.microsoft.com/office/drawing/2014/main" id="{EF0222B6-9957-6D47-B5D6-C0B5F4719587}"/>
              </a:ext>
            </a:extLst>
          </p:cNvPr>
          <p:cNvSpPr>
            <a:spLocks noGrp="1"/>
          </p:cNvSpPr>
          <p:nvPr>
            <p:ph sz="quarter" idx="21" hasCustomPrompt="1"/>
          </p:nvPr>
        </p:nvSpPr>
        <p:spPr>
          <a:xfrm>
            <a:off x="7223764" y="4105279"/>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5" name="TextBox 14">
            <a:extLst>
              <a:ext uri="{FF2B5EF4-FFF2-40B4-BE49-F238E27FC236}">
                <a16:creationId xmlns:a16="http://schemas.microsoft.com/office/drawing/2014/main" id="{D768CFE9-4328-4787-B0E8-5FF15083795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6" name="Slide Number Placeholder 5">
            <a:extLst>
              <a:ext uri="{FF2B5EF4-FFF2-40B4-BE49-F238E27FC236}">
                <a16:creationId xmlns:a16="http://schemas.microsoft.com/office/drawing/2014/main" id="{007EE89D-4DE0-47D0-87C8-688989504A29}"/>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3" name="Content Placeholder 2">
            <a:extLst>
              <a:ext uri="{FF2B5EF4-FFF2-40B4-BE49-F238E27FC236}">
                <a16:creationId xmlns:a16="http://schemas.microsoft.com/office/drawing/2014/main" id="{86CA27CE-D6C3-4EEB-9001-18901536D94D}"/>
              </a:ext>
            </a:extLst>
          </p:cNvPr>
          <p:cNvSpPr>
            <a:spLocks noGrp="1"/>
          </p:cNvSpPr>
          <p:nvPr>
            <p:ph sz="quarter" idx="23"/>
          </p:nvPr>
        </p:nvSpPr>
        <p:spPr>
          <a:xfrm>
            <a:off x="8734266" y="4105810"/>
            <a:ext cx="904020" cy="14652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8" name="LON">
            <a:extLst>
              <a:ext uri="{FF2B5EF4-FFF2-40B4-BE49-F238E27FC236}">
                <a16:creationId xmlns:a16="http://schemas.microsoft.com/office/drawing/2014/main" id="{059DC061-C5D7-4BD3-B5B5-2143E6CDC4DC}"/>
              </a:ext>
            </a:extLst>
          </p:cNvPr>
          <p:cNvSpPr>
            <a:spLocks noGrp="1"/>
          </p:cNvSpPr>
          <p:nvPr>
            <p:ph sz="quarter" idx="24"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Tree>
    <p:extLst>
      <p:ext uri="{BB962C8B-B14F-4D97-AF65-F5344CB8AC3E}">
        <p14:creationId xmlns:p14="http://schemas.microsoft.com/office/powerpoint/2010/main" val="4158608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lus Multiple Content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D6E398D-3129-0449-B2FB-A6A4CCA4C1A4}"/>
              </a:ext>
            </a:extLst>
          </p:cNvPr>
          <p:cNvSpPr>
            <a:spLocks noGrp="1"/>
          </p:cNvSpPr>
          <p:nvPr>
            <p:ph type="title" hasCustomPrompt="1"/>
          </p:nvPr>
        </p:nvSpPr>
        <p:spPr>
          <a:xfrm>
            <a:off x="513860" y="460255"/>
            <a:ext cx="8115792" cy="849312"/>
          </a:xfrm>
        </p:spPr>
        <p:txBody>
          <a:bodyPr/>
          <a:lstStyle>
            <a:lvl1pPr>
              <a:defRPr b="1"/>
            </a:lvl1pPr>
          </a:lstStyle>
          <a:p>
            <a:r>
              <a:rPr lang="en-US" dirty="0"/>
              <a:t>Click to Add Title</a:t>
            </a:r>
          </a:p>
        </p:txBody>
      </p:sp>
      <p:sp>
        <p:nvSpPr>
          <p:cNvPr id="4" name="Content Placeholder 1">
            <a:extLst>
              <a:ext uri="{FF2B5EF4-FFF2-40B4-BE49-F238E27FC236}">
                <a16:creationId xmlns:a16="http://schemas.microsoft.com/office/drawing/2014/main" id="{136D1C9A-76C2-9744-910E-29C1A9984DF8}"/>
              </a:ext>
            </a:extLst>
          </p:cNvPr>
          <p:cNvSpPr>
            <a:spLocks noGrp="1"/>
          </p:cNvSpPr>
          <p:nvPr>
            <p:ph sz="quarter" idx="12" hasCustomPrompt="1"/>
          </p:nvPr>
        </p:nvSpPr>
        <p:spPr>
          <a:xfrm>
            <a:off x="567468"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5" name="Content Placeholder 2">
            <a:extLst>
              <a:ext uri="{FF2B5EF4-FFF2-40B4-BE49-F238E27FC236}">
                <a16:creationId xmlns:a16="http://schemas.microsoft.com/office/drawing/2014/main" id="{3EAAB49E-29C7-254B-959D-DD70B6EF767B}"/>
              </a:ext>
            </a:extLst>
          </p:cNvPr>
          <p:cNvSpPr>
            <a:spLocks noGrp="1"/>
          </p:cNvSpPr>
          <p:nvPr>
            <p:ph sz="quarter" idx="13" hasCustomPrompt="1"/>
          </p:nvPr>
        </p:nvSpPr>
        <p:spPr>
          <a:xfrm>
            <a:off x="2231542"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6" name="Content Placeholder 3">
            <a:extLst>
              <a:ext uri="{FF2B5EF4-FFF2-40B4-BE49-F238E27FC236}">
                <a16:creationId xmlns:a16="http://schemas.microsoft.com/office/drawing/2014/main" id="{82AB166E-28C2-7047-9713-7D034F50D03D}"/>
              </a:ext>
            </a:extLst>
          </p:cNvPr>
          <p:cNvSpPr>
            <a:spLocks noGrp="1"/>
          </p:cNvSpPr>
          <p:nvPr>
            <p:ph sz="quarter" idx="14" hasCustomPrompt="1"/>
          </p:nvPr>
        </p:nvSpPr>
        <p:spPr>
          <a:xfrm>
            <a:off x="3895617"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7" name="Content Placeholder 4">
            <a:extLst>
              <a:ext uri="{FF2B5EF4-FFF2-40B4-BE49-F238E27FC236}">
                <a16:creationId xmlns:a16="http://schemas.microsoft.com/office/drawing/2014/main" id="{98A4D256-B5AF-FF4C-AC0B-526E40A60193}"/>
              </a:ext>
            </a:extLst>
          </p:cNvPr>
          <p:cNvSpPr>
            <a:spLocks noGrp="1"/>
          </p:cNvSpPr>
          <p:nvPr>
            <p:ph sz="quarter" idx="15" hasCustomPrompt="1"/>
          </p:nvPr>
        </p:nvSpPr>
        <p:spPr>
          <a:xfrm>
            <a:off x="5559691"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8" name="Content Placeholder 5">
            <a:extLst>
              <a:ext uri="{FF2B5EF4-FFF2-40B4-BE49-F238E27FC236}">
                <a16:creationId xmlns:a16="http://schemas.microsoft.com/office/drawing/2014/main" id="{68AD2C22-047C-6249-858D-098EEC0D53E0}"/>
              </a:ext>
            </a:extLst>
          </p:cNvPr>
          <p:cNvSpPr>
            <a:spLocks noGrp="1"/>
          </p:cNvSpPr>
          <p:nvPr>
            <p:ph sz="quarter" idx="16" hasCustomPrompt="1"/>
          </p:nvPr>
        </p:nvSpPr>
        <p:spPr>
          <a:xfrm>
            <a:off x="7223764"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9" name="Content Placeholder 6">
            <a:extLst>
              <a:ext uri="{FF2B5EF4-FFF2-40B4-BE49-F238E27FC236}">
                <a16:creationId xmlns:a16="http://schemas.microsoft.com/office/drawing/2014/main" id="{A739E962-1130-9749-ABD5-213A7E47522A}"/>
              </a:ext>
            </a:extLst>
          </p:cNvPr>
          <p:cNvSpPr>
            <a:spLocks noGrp="1"/>
          </p:cNvSpPr>
          <p:nvPr>
            <p:ph sz="quarter" idx="17" hasCustomPrompt="1"/>
          </p:nvPr>
        </p:nvSpPr>
        <p:spPr>
          <a:xfrm>
            <a:off x="567468" y="4105803"/>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0" name="Content Placeholder 7">
            <a:extLst>
              <a:ext uri="{FF2B5EF4-FFF2-40B4-BE49-F238E27FC236}">
                <a16:creationId xmlns:a16="http://schemas.microsoft.com/office/drawing/2014/main" id="{4A53092C-2D37-1D45-B69F-2202835431B6}"/>
              </a:ext>
            </a:extLst>
          </p:cNvPr>
          <p:cNvSpPr>
            <a:spLocks noGrp="1"/>
          </p:cNvSpPr>
          <p:nvPr>
            <p:ph sz="quarter" idx="18" hasCustomPrompt="1"/>
          </p:nvPr>
        </p:nvSpPr>
        <p:spPr>
          <a:xfrm>
            <a:off x="2231542" y="4105804"/>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1" name="Content Placeholder 8">
            <a:extLst>
              <a:ext uri="{FF2B5EF4-FFF2-40B4-BE49-F238E27FC236}">
                <a16:creationId xmlns:a16="http://schemas.microsoft.com/office/drawing/2014/main" id="{9C1DE770-7F00-0E48-988B-9BE952F2C70E}"/>
              </a:ext>
            </a:extLst>
          </p:cNvPr>
          <p:cNvSpPr>
            <a:spLocks noGrp="1"/>
          </p:cNvSpPr>
          <p:nvPr>
            <p:ph sz="quarter" idx="19" hasCustomPrompt="1"/>
          </p:nvPr>
        </p:nvSpPr>
        <p:spPr>
          <a:xfrm>
            <a:off x="3895617" y="4105810"/>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2" name="Content Placeholder 9">
            <a:extLst>
              <a:ext uri="{FF2B5EF4-FFF2-40B4-BE49-F238E27FC236}">
                <a16:creationId xmlns:a16="http://schemas.microsoft.com/office/drawing/2014/main" id="{90D86BCA-285A-FA45-A956-A1ADB4CFBBEA}"/>
              </a:ext>
            </a:extLst>
          </p:cNvPr>
          <p:cNvSpPr>
            <a:spLocks noGrp="1"/>
          </p:cNvSpPr>
          <p:nvPr>
            <p:ph sz="quarter" idx="20" hasCustomPrompt="1"/>
          </p:nvPr>
        </p:nvSpPr>
        <p:spPr>
          <a:xfrm>
            <a:off x="5559691" y="4105279"/>
            <a:ext cx="1405889" cy="1465263"/>
          </a:xfrm>
          <a:prstGeom prst="rect">
            <a:avLst/>
          </a:prstGeom>
        </p:spPr>
        <p:txBody>
          <a:bodyPr>
            <a:normAutofit/>
          </a:bodyPr>
          <a:lstStyle>
            <a:lvl1pPr marL="0" indent="0">
              <a:spcBef>
                <a:spcPts val="1000"/>
              </a:spcBef>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Object</a:t>
            </a:r>
          </a:p>
        </p:txBody>
      </p:sp>
      <p:sp>
        <p:nvSpPr>
          <p:cNvPr id="13" name="Content Placeholder 10">
            <a:extLst>
              <a:ext uri="{FF2B5EF4-FFF2-40B4-BE49-F238E27FC236}">
                <a16:creationId xmlns:a16="http://schemas.microsoft.com/office/drawing/2014/main" id="{CADF4259-D095-6B45-B487-51FF116AB723}"/>
              </a:ext>
            </a:extLst>
          </p:cNvPr>
          <p:cNvSpPr>
            <a:spLocks noGrp="1"/>
          </p:cNvSpPr>
          <p:nvPr>
            <p:ph sz="quarter" idx="21" hasCustomPrompt="1"/>
          </p:nvPr>
        </p:nvSpPr>
        <p:spPr>
          <a:xfrm>
            <a:off x="7223764" y="4105279"/>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5" name="LON">
            <a:extLst>
              <a:ext uri="{FF2B5EF4-FFF2-40B4-BE49-F238E27FC236}">
                <a16:creationId xmlns:a16="http://schemas.microsoft.com/office/drawing/2014/main" id="{703C0522-40C1-E542-962A-16F7DBF88E78}"/>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4" name="TextBox 13">
            <a:extLst>
              <a:ext uri="{FF2B5EF4-FFF2-40B4-BE49-F238E27FC236}">
                <a16:creationId xmlns:a16="http://schemas.microsoft.com/office/drawing/2014/main" id="{AC25FBA0-3C4F-4F80-9131-024518E4BC43}"/>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6" name="Slide Number Placeholder 5">
            <a:extLst>
              <a:ext uri="{FF2B5EF4-FFF2-40B4-BE49-F238E27FC236}">
                <a16:creationId xmlns:a16="http://schemas.microsoft.com/office/drawing/2014/main" id="{4E2824FA-EF58-467D-A01A-4F767F9A4F5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1275771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bottom">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4F7FD46-EC67-CB42-BDEB-4574D2915560}"/>
              </a:ext>
            </a:extLst>
          </p:cNvPr>
          <p:cNvSpPr>
            <a:spLocks noGrp="1"/>
          </p:cNvSpPr>
          <p:nvPr>
            <p:ph type="title" hasCustomPrompt="1"/>
          </p:nvPr>
        </p:nvSpPr>
        <p:spPr>
          <a:xfrm>
            <a:off x="332020" y="3239350"/>
            <a:ext cx="8470670" cy="1792150"/>
          </a:xfrm>
          <a:prstGeom prst="rect">
            <a:avLst/>
          </a:prstGeom>
        </p:spPr>
        <p:txBody>
          <a:bodyPr anchor="ctr">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14" name="Edition">
            <a:extLst>
              <a:ext uri="{FF2B5EF4-FFF2-40B4-BE49-F238E27FC236}">
                <a16:creationId xmlns:a16="http://schemas.microsoft.com/office/drawing/2014/main" id="{B1132A1D-83C2-484F-8B2B-0AE9CDFA7CE4}"/>
              </a:ext>
            </a:extLst>
          </p:cNvPr>
          <p:cNvSpPr>
            <a:spLocks noGrp="1"/>
          </p:cNvSpPr>
          <p:nvPr>
            <p:ph sz="quarter" idx="26" hasCustomPrompt="1"/>
          </p:nvPr>
        </p:nvSpPr>
        <p:spPr>
          <a:xfrm>
            <a:off x="331788" y="4599978"/>
            <a:ext cx="8470900" cy="606829"/>
          </a:xfrm>
          <a:prstGeom prst="rect">
            <a:avLst/>
          </a:prstGeom>
        </p:spPr>
        <p:txBody>
          <a:bodyPr>
            <a:noAutofit/>
          </a:bodyPr>
          <a:lstStyle>
            <a:lvl1pPr marL="0" indent="0" algn="ctr">
              <a:buNone/>
              <a:defRPr sz="2400" b="0" i="0">
                <a:solidFill>
                  <a:schemeClr val="tx1"/>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Third Edition</a:t>
            </a:r>
          </a:p>
        </p:txBody>
      </p:sp>
      <p:sp>
        <p:nvSpPr>
          <p:cNvPr id="4" name="CN">
            <a:extLst>
              <a:ext uri="{FF2B5EF4-FFF2-40B4-BE49-F238E27FC236}">
                <a16:creationId xmlns:a16="http://schemas.microsoft.com/office/drawing/2014/main" id="{D25FCFE5-AC52-324F-B495-E1961647D016}"/>
              </a:ext>
            </a:extLst>
          </p:cNvPr>
          <p:cNvSpPr>
            <a:spLocks noGrp="1"/>
          </p:cNvSpPr>
          <p:nvPr>
            <p:ph sz="quarter" idx="24" hasCustomPrompt="1"/>
          </p:nvPr>
        </p:nvSpPr>
        <p:spPr>
          <a:xfrm>
            <a:off x="331788" y="469543"/>
            <a:ext cx="8470900" cy="492622"/>
          </a:xfrm>
          <a:prstGeom prst="rect">
            <a:avLst/>
          </a:prstGeom>
        </p:spPr>
        <p:txBody>
          <a:bodyPr>
            <a:noAutofit/>
          </a:bodyPr>
          <a:lstStyle>
            <a:lvl1pPr marL="0" indent="0" algn="ctr">
              <a:buNone/>
              <a:defRPr sz="2300" b="1" spc="450">
                <a:solidFill>
                  <a:schemeClr val="accent2"/>
                </a:solidFill>
              </a:defRPr>
            </a:lvl1pPr>
            <a:lvl2pPr marL="253746" indent="0" algn="ctr">
              <a:buNone/>
              <a:defRPr>
                <a:solidFill>
                  <a:schemeClr val="accent1"/>
                </a:solidFill>
              </a:defRPr>
            </a:lvl2pPr>
            <a:lvl3pPr marL="480060" indent="0" algn="ctr">
              <a:buNone/>
              <a:defRPr>
                <a:solidFill>
                  <a:schemeClr val="accent1"/>
                </a:solidFill>
              </a:defRPr>
            </a:lvl3pPr>
            <a:lvl4pPr marL="685800" indent="0" algn="ctr">
              <a:buNone/>
              <a:defRPr>
                <a:solidFill>
                  <a:schemeClr val="accent1"/>
                </a:solidFill>
              </a:defRPr>
            </a:lvl4pPr>
            <a:lvl5pPr marL="891540" indent="0" algn="ctr">
              <a:buNone/>
              <a:defRPr>
                <a:solidFill>
                  <a:schemeClr val="accent1"/>
                </a:solidFill>
              </a:defRPr>
            </a:lvl5pPr>
          </a:lstStyle>
          <a:p>
            <a:pPr lvl="0"/>
            <a:r>
              <a:rPr lang="en-US" dirty="0"/>
              <a:t>CHAPTER 1</a:t>
            </a:r>
          </a:p>
        </p:txBody>
      </p:sp>
      <p:sp>
        <p:nvSpPr>
          <p:cNvPr id="12" name="CT">
            <a:extLst>
              <a:ext uri="{FF2B5EF4-FFF2-40B4-BE49-F238E27FC236}">
                <a16:creationId xmlns:a16="http://schemas.microsoft.com/office/drawing/2014/main" id="{F735601A-B5EA-F54B-BA38-DCB45C4A1328}"/>
              </a:ext>
            </a:extLst>
          </p:cNvPr>
          <p:cNvSpPr>
            <a:spLocks noGrp="1"/>
          </p:cNvSpPr>
          <p:nvPr>
            <p:ph sz="quarter" idx="25" hasCustomPrompt="1"/>
          </p:nvPr>
        </p:nvSpPr>
        <p:spPr>
          <a:xfrm>
            <a:off x="331788" y="921829"/>
            <a:ext cx="8470900" cy="1748433"/>
          </a:xfrm>
          <a:prstGeom prst="rect">
            <a:avLst/>
          </a:prstGeom>
        </p:spPr>
        <p:txBody>
          <a:bodyPr anchor="ctr">
            <a:normAutofit/>
          </a:bodyPr>
          <a:lstStyle>
            <a:lvl1pPr marL="0" indent="0" algn="ctr">
              <a:buNone/>
              <a:defRPr sz="38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Click to Edit Chapter Title</a:t>
            </a:r>
          </a:p>
        </p:txBody>
      </p:sp>
      <p:sp>
        <p:nvSpPr>
          <p:cNvPr id="16" name="Author">
            <a:extLst>
              <a:ext uri="{FF2B5EF4-FFF2-40B4-BE49-F238E27FC236}">
                <a16:creationId xmlns:a16="http://schemas.microsoft.com/office/drawing/2014/main" id="{B3E3A9B7-50B3-7146-9DE9-810F099F4CC8}"/>
              </a:ext>
            </a:extLst>
          </p:cNvPr>
          <p:cNvSpPr>
            <a:spLocks noGrp="1"/>
          </p:cNvSpPr>
          <p:nvPr>
            <p:ph sz="quarter" idx="27" hasCustomPrompt="1"/>
          </p:nvPr>
        </p:nvSpPr>
        <p:spPr>
          <a:xfrm>
            <a:off x="331788" y="5497560"/>
            <a:ext cx="8470900" cy="622213"/>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solidFill>
                  <a:schemeClr val="accent2"/>
                </a:solidFill>
              </a:defRPr>
            </a:lvl2pPr>
            <a:lvl3pPr marL="480060" indent="0" algn="ctr">
              <a:buNone/>
              <a:defRPr>
                <a:solidFill>
                  <a:schemeClr val="accent2"/>
                </a:solidFill>
              </a:defRPr>
            </a:lvl3pPr>
            <a:lvl4pPr marL="685800" indent="0" algn="ctr">
              <a:buNone/>
              <a:defRPr>
                <a:solidFill>
                  <a:schemeClr val="accent2"/>
                </a:solidFill>
              </a:defRPr>
            </a:lvl4pPr>
            <a:lvl5pPr marL="891540" indent="0" algn="ctr">
              <a:buNone/>
              <a:defRPr>
                <a:solidFill>
                  <a:schemeClr val="accent2"/>
                </a:solidFill>
              </a:defRPr>
            </a:lvl5pPr>
          </a:lstStyle>
          <a:p>
            <a:pPr lvl="0"/>
            <a:r>
              <a:rPr lang="en-US" dirty="0"/>
              <a:t>David Klein</a:t>
            </a:r>
          </a:p>
        </p:txBody>
      </p:sp>
      <p:pic>
        <p:nvPicPr>
          <p:cNvPr id="17" name="Logo" descr="Wiley logo">
            <a:extLst>
              <a:ext uri="{FF2B5EF4-FFF2-40B4-BE49-F238E27FC236}">
                <a16:creationId xmlns:a16="http://schemas.microsoft.com/office/drawing/2014/main" id="{D7441CC0-C6C2-7D4E-8BAB-BB146CD80CC2}"/>
              </a:ext>
            </a:extLst>
          </p:cNvPr>
          <p:cNvPicPr>
            <a:picLocks noChangeAspect="1"/>
          </p:cNvPicPr>
          <p:nvPr userDrawn="1"/>
        </p:nvPicPr>
        <p:blipFill>
          <a:blip r:embed="rId2"/>
          <a:stretch>
            <a:fillRect/>
          </a:stretch>
        </p:blipFill>
        <p:spPr>
          <a:xfrm>
            <a:off x="340822" y="6513299"/>
            <a:ext cx="914400" cy="192617"/>
          </a:xfrm>
          <a:prstGeom prst="rect">
            <a:avLst/>
          </a:prstGeom>
        </p:spPr>
      </p:pic>
      <p:sp>
        <p:nvSpPr>
          <p:cNvPr id="18" name="Invisible animation alert">
            <a:extLst>
              <a:ext uri="{FF2B5EF4-FFF2-40B4-BE49-F238E27FC236}">
                <a16:creationId xmlns:a16="http://schemas.microsoft.com/office/drawing/2014/main" id="{EA806F02-AA3F-8D46-97DD-5954EEE9E3EF}"/>
              </a:ext>
            </a:extLst>
          </p:cNvPr>
          <p:cNvSpPr>
            <a:spLocks noGrp="1"/>
          </p:cNvSpPr>
          <p:nvPr>
            <p:ph sz="quarter" idx="28" hasCustomPrompt="1"/>
          </p:nvPr>
        </p:nvSpPr>
        <p:spPr>
          <a:xfrm>
            <a:off x="1453897" y="6530050"/>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9" name="Decorative">
            <a:extLst>
              <a:ext uri="{FF2B5EF4-FFF2-40B4-BE49-F238E27FC236}">
                <a16:creationId xmlns:a16="http://schemas.microsoft.com/office/drawing/2014/main" id="{EB8A6A9A-221C-6048-A34B-24FA446C5C9B}"/>
              </a:ext>
              <a:ext uri="{C183D7F6-B498-43B3-948B-1728B52AA6E4}">
                <adec:decorative xmlns:adec="http://schemas.microsoft.com/office/drawing/2017/decorative" val="1"/>
              </a:ext>
            </a:extLst>
          </p:cNvPr>
          <p:cNvGrpSpPr/>
          <p:nvPr userDrawn="1"/>
        </p:nvGrpSpPr>
        <p:grpSpPr>
          <a:xfrm>
            <a:off x="0" y="2891878"/>
            <a:ext cx="9144000" cy="347472"/>
            <a:chOff x="0" y="3089817"/>
            <a:chExt cx="12192000" cy="347472"/>
          </a:xfrm>
        </p:grpSpPr>
        <p:sp>
          <p:nvSpPr>
            <p:cNvPr id="11" name="Rectangle">
              <a:extLst>
                <a:ext uri="{FF2B5EF4-FFF2-40B4-BE49-F238E27FC236}">
                  <a16:creationId xmlns:a16="http://schemas.microsoft.com/office/drawing/2014/main" id="{8728953C-D98C-3E49-B412-3C134A34E34E}"/>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a:extLst>
                <a:ext uri="{FF2B5EF4-FFF2-40B4-BE49-F238E27FC236}">
                  <a16:creationId xmlns:a16="http://schemas.microsoft.com/office/drawing/2014/main" id="{CD12045F-A611-3641-8B5D-71236DD109E0}"/>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a:extLst>
                <a:ext uri="{FF2B5EF4-FFF2-40B4-BE49-F238E27FC236}">
                  <a16:creationId xmlns:a16="http://schemas.microsoft.com/office/drawing/2014/main" id="{1D403840-98C9-B747-AE17-28C05EE6E322}"/>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28256247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lus question and answer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E625A-A2BD-A14C-8E2D-2D92535588BD}"/>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6" name="Content Placeholder">
            <a:extLst>
              <a:ext uri="{FF2B5EF4-FFF2-40B4-BE49-F238E27FC236}">
                <a16:creationId xmlns:a16="http://schemas.microsoft.com/office/drawing/2014/main" id="{E73A7EA0-F98F-BE4E-87CA-6C917EC13001}"/>
              </a:ext>
            </a:extLst>
          </p:cNvPr>
          <p:cNvSpPr>
            <a:spLocks noGrp="1"/>
          </p:cNvSpPr>
          <p:nvPr>
            <p:ph sz="quarter" idx="12" hasCustomPrompt="1"/>
          </p:nvPr>
        </p:nvSpPr>
        <p:spPr>
          <a:xfrm>
            <a:off x="513862" y="1424064"/>
            <a:ext cx="8115301" cy="4932287"/>
          </a:xfrm>
          <a:prstGeom prst="rect">
            <a:avLst/>
          </a:prstGeom>
        </p:spPr>
        <p:txBody>
          <a:bodyPr/>
          <a:lstStyle>
            <a:lvl1pPr marL="0" indent="0">
              <a:spcBef>
                <a:spcPts val="1000"/>
              </a:spcBef>
              <a:buNone/>
              <a:defRPr sz="2800"/>
            </a:lvl1pPr>
            <a:lvl2pPr marL="610362" indent="-342900">
              <a:spcBef>
                <a:spcPts val="1000"/>
              </a:spcBef>
              <a:buClr>
                <a:schemeClr val="accent2"/>
              </a:buClr>
              <a:buFont typeface="+mj-lt"/>
              <a:buAutoNum type="alphaLcPeriod"/>
              <a:defRPr sz="2400"/>
            </a:lvl2pPr>
          </a:lstStyle>
          <a:p>
            <a:pPr lvl="0"/>
            <a:r>
              <a:rPr lang="en-US" dirty="0"/>
              <a:t>Click to add question</a:t>
            </a:r>
          </a:p>
          <a:p>
            <a:pPr lvl="1"/>
            <a:r>
              <a:rPr lang="en-US" dirty="0"/>
              <a:t>Click to add answer</a:t>
            </a:r>
          </a:p>
        </p:txBody>
      </p:sp>
      <p:sp>
        <p:nvSpPr>
          <p:cNvPr id="4" name="Slide Number Placeholder 5">
            <a:extLst>
              <a:ext uri="{FF2B5EF4-FFF2-40B4-BE49-F238E27FC236}">
                <a16:creationId xmlns:a16="http://schemas.microsoft.com/office/drawing/2014/main" id="{AD7CA041-68C4-4F11-909B-B4F58ADB30C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bg1"/>
                </a:solidFill>
                <a:latin typeface="Calibri" pitchFamily="34" charset="0"/>
                <a:ea typeface="Times New Roman" charset="0"/>
                <a:cs typeface="Times New Roman" charset="0"/>
              </a:rPr>
              <a:pPr marL="0" algn="ctr" defTabSz="914400" rtl="0" eaLnBrk="1" latinLnBrk="0" hangingPunct="1">
                <a:defRPr/>
              </a:pPr>
              <a:t>‹#›</a:t>
            </a:fld>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294945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lus question and answer list with LO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D2F9AD-A5DB-9949-B229-2FB3D8D60D1E}"/>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4" name="Content Placeholder">
            <a:extLst>
              <a:ext uri="{FF2B5EF4-FFF2-40B4-BE49-F238E27FC236}">
                <a16:creationId xmlns:a16="http://schemas.microsoft.com/office/drawing/2014/main" id="{448A82C7-035B-9448-8BF0-EEC3EDCE504D}"/>
              </a:ext>
            </a:extLst>
          </p:cNvPr>
          <p:cNvSpPr>
            <a:spLocks noGrp="1"/>
          </p:cNvSpPr>
          <p:nvPr>
            <p:ph sz="quarter" idx="12" hasCustomPrompt="1"/>
          </p:nvPr>
        </p:nvSpPr>
        <p:spPr>
          <a:xfrm>
            <a:off x="513862" y="1424064"/>
            <a:ext cx="8115301" cy="4932287"/>
          </a:xfrm>
          <a:prstGeom prst="rect">
            <a:avLst/>
          </a:prstGeom>
        </p:spPr>
        <p:txBody>
          <a:bodyPr/>
          <a:lstStyle>
            <a:lvl1pPr marL="0" indent="0">
              <a:spcBef>
                <a:spcPts val="1000"/>
              </a:spcBef>
              <a:buNone/>
              <a:defRPr sz="2800"/>
            </a:lvl1pPr>
            <a:lvl2pPr marL="610362" indent="-342900">
              <a:spcBef>
                <a:spcPts val="1000"/>
              </a:spcBef>
              <a:buClr>
                <a:schemeClr val="accent2"/>
              </a:buClr>
              <a:buFont typeface="+mj-lt"/>
              <a:buAutoNum type="alphaLcPeriod"/>
              <a:defRPr sz="2400"/>
            </a:lvl2pPr>
          </a:lstStyle>
          <a:p>
            <a:pPr lvl="0"/>
            <a:r>
              <a:rPr lang="en-US" dirty="0"/>
              <a:t>Click to add question</a:t>
            </a:r>
          </a:p>
          <a:p>
            <a:pPr lvl="1"/>
            <a:r>
              <a:rPr lang="en-US" dirty="0"/>
              <a:t>Click to add answer</a:t>
            </a:r>
          </a:p>
        </p:txBody>
      </p:sp>
      <p:sp>
        <p:nvSpPr>
          <p:cNvPr id="5" name="LON">
            <a:extLst>
              <a:ext uri="{FF2B5EF4-FFF2-40B4-BE49-F238E27FC236}">
                <a16:creationId xmlns:a16="http://schemas.microsoft.com/office/drawing/2014/main" id="{F1660F36-E56F-4D4C-9087-F66CAA865B8A}"/>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C4823772-0109-45F5-83EE-EE1B821D62AC}"/>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A52C63BA-B474-4F1E-A0A9-9CA6D55DB4F5}"/>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767338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lus image, figure title, caption, and source">
    <p:spTree>
      <p:nvGrpSpPr>
        <p:cNvPr id="1" name=""/>
        <p:cNvGrpSpPr/>
        <p:nvPr/>
      </p:nvGrpSpPr>
      <p:grpSpPr>
        <a:xfrm>
          <a:off x="0" y="0"/>
          <a:ext cx="0" cy="0"/>
          <a:chOff x="0" y="0"/>
          <a:chExt cx="0" cy="0"/>
        </a:xfrm>
      </p:grpSpPr>
      <p:sp>
        <p:nvSpPr>
          <p:cNvPr id="6" name="Content Placeholder">
            <a:extLst>
              <a:ext uri="{FF2B5EF4-FFF2-40B4-BE49-F238E27FC236}">
                <a16:creationId xmlns:a16="http://schemas.microsoft.com/office/drawing/2014/main" id="{F16179AC-EC34-4C40-8E6B-BEB5702E9F50}"/>
              </a:ext>
            </a:extLst>
          </p:cNvPr>
          <p:cNvSpPr>
            <a:spLocks noGrp="1"/>
          </p:cNvSpPr>
          <p:nvPr>
            <p:ph sz="quarter" idx="12" hasCustomPrompt="1"/>
          </p:nvPr>
        </p:nvSpPr>
        <p:spPr>
          <a:xfrm>
            <a:off x="513862" y="1424070"/>
            <a:ext cx="8115301" cy="3327819"/>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8" name="Figure title">
            <a:extLst>
              <a:ext uri="{FF2B5EF4-FFF2-40B4-BE49-F238E27FC236}">
                <a16:creationId xmlns:a16="http://schemas.microsoft.com/office/drawing/2014/main" id="{F51AA1B8-B311-6E4B-86C5-5C509DDE2BD4}"/>
              </a:ext>
            </a:extLst>
          </p:cNvPr>
          <p:cNvSpPr>
            <a:spLocks noGrp="1"/>
          </p:cNvSpPr>
          <p:nvPr>
            <p:ph sz="quarter" idx="13" hasCustomPrompt="1"/>
          </p:nvPr>
        </p:nvSpPr>
        <p:spPr>
          <a:xfrm>
            <a:off x="513862" y="4961468"/>
            <a:ext cx="8115301" cy="406400"/>
          </a:xfrm>
          <a:prstGeom prst="rect">
            <a:avLst/>
          </a:prstGeom>
        </p:spPr>
        <p:txBody>
          <a:bodyPr>
            <a:normAutofit/>
          </a:bodyPr>
          <a:lstStyle>
            <a:lvl1pPr marL="0" indent="0">
              <a:spcBef>
                <a:spcPts val="1000"/>
              </a:spcBef>
              <a:buNone/>
              <a:defRPr sz="2200" b="1"/>
            </a:lvl1pPr>
          </a:lstStyle>
          <a:p>
            <a:pPr lvl="0"/>
            <a:r>
              <a:rPr lang="en-US" b="1" dirty="0"/>
              <a:t>Click to add figure title</a:t>
            </a:r>
            <a:endParaRPr lang="en-US" dirty="0"/>
          </a:p>
        </p:txBody>
      </p:sp>
      <p:sp>
        <p:nvSpPr>
          <p:cNvPr id="10" name="Figure caption">
            <a:extLst>
              <a:ext uri="{FF2B5EF4-FFF2-40B4-BE49-F238E27FC236}">
                <a16:creationId xmlns:a16="http://schemas.microsoft.com/office/drawing/2014/main" id="{5F92F2A8-2231-CB4C-9E9E-BE9DD704492E}"/>
              </a:ext>
            </a:extLst>
          </p:cNvPr>
          <p:cNvSpPr>
            <a:spLocks noGrp="1"/>
          </p:cNvSpPr>
          <p:nvPr>
            <p:ph sz="quarter" idx="14" hasCustomPrompt="1"/>
          </p:nvPr>
        </p:nvSpPr>
        <p:spPr>
          <a:xfrm>
            <a:off x="513862" y="5367869"/>
            <a:ext cx="8115301" cy="582082"/>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12" name="Figure source note">
            <a:extLst>
              <a:ext uri="{FF2B5EF4-FFF2-40B4-BE49-F238E27FC236}">
                <a16:creationId xmlns:a16="http://schemas.microsoft.com/office/drawing/2014/main" id="{7DD20C02-8EF0-F645-9932-84DCA794BBF2}"/>
              </a:ext>
            </a:extLst>
          </p:cNvPr>
          <p:cNvSpPr>
            <a:spLocks noGrp="1"/>
          </p:cNvSpPr>
          <p:nvPr>
            <p:ph sz="quarter" idx="15" hasCustomPrompt="1"/>
          </p:nvPr>
        </p:nvSpPr>
        <p:spPr>
          <a:xfrm>
            <a:off x="513862" y="5949950"/>
            <a:ext cx="8115301" cy="323850"/>
          </a:xfrm>
          <a:prstGeom prst="rect">
            <a:avLst/>
          </a:prstGeom>
        </p:spPr>
        <p:txBody>
          <a:bodyPr>
            <a:noAutofit/>
          </a:bodyPr>
          <a:lstStyle>
            <a:lvl1pPr marL="0" indent="0">
              <a:spcBef>
                <a:spcPts val="1000"/>
              </a:spcBef>
              <a:buNone/>
              <a:defRPr sz="1800"/>
            </a:lvl1pPr>
          </a:lstStyle>
          <a:p>
            <a:pPr lvl="0"/>
            <a:r>
              <a:rPr lang="en-US" dirty="0"/>
              <a:t>Click to add figure source note</a:t>
            </a:r>
          </a:p>
        </p:txBody>
      </p:sp>
      <p:sp>
        <p:nvSpPr>
          <p:cNvPr id="2" name="Title 1">
            <a:extLst>
              <a:ext uri="{FF2B5EF4-FFF2-40B4-BE49-F238E27FC236}">
                <a16:creationId xmlns:a16="http://schemas.microsoft.com/office/drawing/2014/main" id="{F39E8F1D-6463-024C-A2F4-06E1DBEE69F3}"/>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7" name="TextBox 6">
            <a:extLst>
              <a:ext uri="{FF2B5EF4-FFF2-40B4-BE49-F238E27FC236}">
                <a16:creationId xmlns:a16="http://schemas.microsoft.com/office/drawing/2014/main" id="{5BE3E827-6CC3-4A54-A0A4-CF9D97BCF32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88405E62-AB70-4184-9250-34E45617E0F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4826897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lus image, figure title, caption, and source with L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EB4B85-2048-3B45-8B14-CAE77DC08DB7}"/>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3" name="Content Placeholder">
            <a:extLst>
              <a:ext uri="{FF2B5EF4-FFF2-40B4-BE49-F238E27FC236}">
                <a16:creationId xmlns:a16="http://schemas.microsoft.com/office/drawing/2014/main" id="{16E541C9-040D-314F-8E50-4191C968D159}"/>
              </a:ext>
            </a:extLst>
          </p:cNvPr>
          <p:cNvSpPr>
            <a:spLocks noGrp="1"/>
          </p:cNvSpPr>
          <p:nvPr>
            <p:ph sz="quarter" idx="12" hasCustomPrompt="1"/>
          </p:nvPr>
        </p:nvSpPr>
        <p:spPr>
          <a:xfrm>
            <a:off x="513862" y="1424070"/>
            <a:ext cx="8115301" cy="3327819"/>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4" name="Figure title">
            <a:extLst>
              <a:ext uri="{FF2B5EF4-FFF2-40B4-BE49-F238E27FC236}">
                <a16:creationId xmlns:a16="http://schemas.microsoft.com/office/drawing/2014/main" id="{5D414B6C-FA21-5043-9ECF-2439DCF316C0}"/>
              </a:ext>
            </a:extLst>
          </p:cNvPr>
          <p:cNvSpPr>
            <a:spLocks noGrp="1"/>
          </p:cNvSpPr>
          <p:nvPr>
            <p:ph sz="quarter" idx="13" hasCustomPrompt="1"/>
          </p:nvPr>
        </p:nvSpPr>
        <p:spPr>
          <a:xfrm>
            <a:off x="513862" y="4961468"/>
            <a:ext cx="8115301" cy="406400"/>
          </a:xfrm>
          <a:prstGeom prst="rect">
            <a:avLst/>
          </a:prstGeom>
        </p:spPr>
        <p:txBody>
          <a:bodyPr>
            <a:normAutofit/>
          </a:bodyPr>
          <a:lstStyle>
            <a:lvl1pPr marL="0" indent="0">
              <a:spcBef>
                <a:spcPts val="1000"/>
              </a:spcBef>
              <a:buNone/>
              <a:defRPr sz="2200" b="1"/>
            </a:lvl1pPr>
          </a:lstStyle>
          <a:p>
            <a:pPr lvl="0"/>
            <a:r>
              <a:rPr lang="en-US" b="1" dirty="0"/>
              <a:t>Click to add figure title</a:t>
            </a:r>
            <a:endParaRPr lang="en-US" dirty="0"/>
          </a:p>
        </p:txBody>
      </p:sp>
      <p:sp>
        <p:nvSpPr>
          <p:cNvPr id="5" name="Figure caption">
            <a:extLst>
              <a:ext uri="{FF2B5EF4-FFF2-40B4-BE49-F238E27FC236}">
                <a16:creationId xmlns:a16="http://schemas.microsoft.com/office/drawing/2014/main" id="{B8D626BF-C27F-4C4A-AA75-D719F7E18C8D}"/>
              </a:ext>
            </a:extLst>
          </p:cNvPr>
          <p:cNvSpPr>
            <a:spLocks noGrp="1"/>
          </p:cNvSpPr>
          <p:nvPr>
            <p:ph sz="quarter" idx="14" hasCustomPrompt="1"/>
          </p:nvPr>
        </p:nvSpPr>
        <p:spPr>
          <a:xfrm>
            <a:off x="513862" y="5367869"/>
            <a:ext cx="8115301" cy="582082"/>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6" name="Figure source note">
            <a:extLst>
              <a:ext uri="{FF2B5EF4-FFF2-40B4-BE49-F238E27FC236}">
                <a16:creationId xmlns:a16="http://schemas.microsoft.com/office/drawing/2014/main" id="{776019B9-9FBC-7341-988E-16B1099AB57A}"/>
              </a:ext>
            </a:extLst>
          </p:cNvPr>
          <p:cNvSpPr>
            <a:spLocks noGrp="1"/>
          </p:cNvSpPr>
          <p:nvPr>
            <p:ph sz="quarter" idx="15" hasCustomPrompt="1"/>
          </p:nvPr>
        </p:nvSpPr>
        <p:spPr>
          <a:xfrm>
            <a:off x="513862" y="5949950"/>
            <a:ext cx="8115301" cy="323850"/>
          </a:xfrm>
          <a:prstGeom prst="rect">
            <a:avLst/>
          </a:prstGeom>
        </p:spPr>
        <p:txBody>
          <a:bodyPr>
            <a:noAutofit/>
          </a:bodyPr>
          <a:lstStyle>
            <a:lvl1pPr marL="0" indent="0">
              <a:spcBef>
                <a:spcPts val="1000"/>
              </a:spcBef>
              <a:buNone/>
              <a:defRPr sz="1800"/>
            </a:lvl1pPr>
          </a:lstStyle>
          <a:p>
            <a:pPr lvl="0"/>
            <a:r>
              <a:rPr lang="en-US" dirty="0"/>
              <a:t>Click to add figure source note</a:t>
            </a:r>
          </a:p>
        </p:txBody>
      </p:sp>
      <p:sp>
        <p:nvSpPr>
          <p:cNvPr id="8" name="LON">
            <a:extLst>
              <a:ext uri="{FF2B5EF4-FFF2-40B4-BE49-F238E27FC236}">
                <a16:creationId xmlns:a16="http://schemas.microsoft.com/office/drawing/2014/main" id="{4A286827-D739-3A44-A6A8-39E27D636477}"/>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AC7E3357-4B72-4607-A5AB-DA5DD768736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0" name="Slide Number Placeholder 5">
            <a:extLst>
              <a:ext uri="{FF2B5EF4-FFF2-40B4-BE49-F238E27FC236}">
                <a16:creationId xmlns:a16="http://schemas.microsoft.com/office/drawing/2014/main" id="{72DA27D1-4A5D-4E0A-B702-9957878083A5}"/>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49125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plus figure title, caption, and sourc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49C45D5-05E5-F24D-A1D1-12F5C6D94923}"/>
              </a:ext>
            </a:extLst>
          </p:cNvPr>
          <p:cNvSpPr>
            <a:spLocks noGrp="1"/>
          </p:cNvSpPr>
          <p:nvPr>
            <p:ph type="title" hasCustomPrompt="1"/>
          </p:nvPr>
        </p:nvSpPr>
        <p:spPr>
          <a:xfrm>
            <a:off x="513862" y="4961468"/>
            <a:ext cx="8115301" cy="431800"/>
          </a:xfrm>
          <a:prstGeom prst="rect">
            <a:avLst/>
          </a:prstGeom>
        </p:spPr>
        <p:txBody>
          <a:bodyPr>
            <a:normAutofit/>
          </a:bodyPr>
          <a:lstStyle>
            <a:lvl1pPr>
              <a:spcBef>
                <a:spcPts val="1000"/>
              </a:spcBef>
              <a:defRPr sz="2200" b="1">
                <a:solidFill>
                  <a:schemeClr val="tx1"/>
                </a:solidFill>
              </a:defRPr>
            </a:lvl1pPr>
          </a:lstStyle>
          <a:p>
            <a:r>
              <a:rPr lang="en-US" dirty="0"/>
              <a:t>Click to add figure title</a:t>
            </a:r>
          </a:p>
        </p:txBody>
      </p:sp>
      <p:sp>
        <p:nvSpPr>
          <p:cNvPr id="6" name="Content Placeholder">
            <a:extLst>
              <a:ext uri="{FF2B5EF4-FFF2-40B4-BE49-F238E27FC236}">
                <a16:creationId xmlns:a16="http://schemas.microsoft.com/office/drawing/2014/main" id="{91CE61A6-80D4-1D46-9747-534997C0A7C7}"/>
              </a:ext>
            </a:extLst>
          </p:cNvPr>
          <p:cNvSpPr>
            <a:spLocks noGrp="1"/>
          </p:cNvSpPr>
          <p:nvPr>
            <p:ph sz="quarter" idx="12" hasCustomPrompt="1"/>
          </p:nvPr>
        </p:nvSpPr>
        <p:spPr>
          <a:xfrm>
            <a:off x="513862" y="804340"/>
            <a:ext cx="8115301" cy="4055005"/>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8" name="Figure caption">
            <a:extLst>
              <a:ext uri="{FF2B5EF4-FFF2-40B4-BE49-F238E27FC236}">
                <a16:creationId xmlns:a16="http://schemas.microsoft.com/office/drawing/2014/main" id="{30F4AE5B-9EC0-0F40-B06D-DF4AAD62565F}"/>
              </a:ext>
            </a:extLst>
          </p:cNvPr>
          <p:cNvSpPr>
            <a:spLocks noGrp="1"/>
          </p:cNvSpPr>
          <p:nvPr>
            <p:ph sz="quarter" idx="13" hasCustomPrompt="1"/>
          </p:nvPr>
        </p:nvSpPr>
        <p:spPr>
          <a:xfrm>
            <a:off x="513862" y="5393268"/>
            <a:ext cx="8115301" cy="507470"/>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10" name="Figure source note">
            <a:extLst>
              <a:ext uri="{FF2B5EF4-FFF2-40B4-BE49-F238E27FC236}">
                <a16:creationId xmlns:a16="http://schemas.microsoft.com/office/drawing/2014/main" id="{70769691-F199-9444-B93E-6F622FAF852A}"/>
              </a:ext>
            </a:extLst>
          </p:cNvPr>
          <p:cNvSpPr>
            <a:spLocks noGrp="1"/>
          </p:cNvSpPr>
          <p:nvPr>
            <p:ph sz="quarter" idx="14" hasCustomPrompt="1"/>
          </p:nvPr>
        </p:nvSpPr>
        <p:spPr>
          <a:xfrm>
            <a:off x="513862" y="5957366"/>
            <a:ext cx="8115301" cy="296863"/>
          </a:xfrm>
          <a:prstGeom prst="rect">
            <a:avLst/>
          </a:prstGeom>
        </p:spPr>
        <p:txBody>
          <a:bodyPr>
            <a:noAutofit/>
          </a:bodyPr>
          <a:lstStyle>
            <a:lvl1pPr marL="0" indent="0">
              <a:spcBef>
                <a:spcPts val="1000"/>
              </a:spcBef>
              <a:buFont typeface="Arial" panose="020B0604020202020204" pitchFamily="34" charset="0"/>
              <a:buNone/>
              <a:defRPr sz="1800"/>
            </a:lvl1pPr>
          </a:lstStyle>
          <a:p>
            <a:pPr lvl="0"/>
            <a:r>
              <a:rPr lang="en-US" dirty="0"/>
              <a:t>Click to add figure source note</a:t>
            </a:r>
          </a:p>
        </p:txBody>
      </p:sp>
      <p:sp>
        <p:nvSpPr>
          <p:cNvPr id="7" name="TextBox 6">
            <a:extLst>
              <a:ext uri="{FF2B5EF4-FFF2-40B4-BE49-F238E27FC236}">
                <a16:creationId xmlns:a16="http://schemas.microsoft.com/office/drawing/2014/main" id="{3DFFAD49-00BE-490A-83AA-0F10A450A718}"/>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1271A4E5-8683-4C5B-B47A-D82064D033F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0524605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plus figure title, caption, and source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6A8D3AC-0293-C94C-A7F5-941ADBAAC1BE}"/>
              </a:ext>
            </a:extLst>
          </p:cNvPr>
          <p:cNvSpPr>
            <a:spLocks noGrp="1"/>
          </p:cNvSpPr>
          <p:nvPr>
            <p:ph type="title" hasCustomPrompt="1"/>
          </p:nvPr>
        </p:nvSpPr>
        <p:spPr>
          <a:xfrm>
            <a:off x="513862" y="4961468"/>
            <a:ext cx="8115301" cy="431800"/>
          </a:xfrm>
          <a:prstGeom prst="rect">
            <a:avLst/>
          </a:prstGeom>
        </p:spPr>
        <p:txBody>
          <a:bodyPr>
            <a:normAutofit/>
          </a:bodyPr>
          <a:lstStyle>
            <a:lvl1pPr>
              <a:spcBef>
                <a:spcPts val="1000"/>
              </a:spcBef>
              <a:defRPr sz="2200" b="1">
                <a:solidFill>
                  <a:schemeClr val="tx1"/>
                </a:solidFill>
              </a:defRPr>
            </a:lvl1pPr>
          </a:lstStyle>
          <a:p>
            <a:r>
              <a:rPr lang="en-US" dirty="0"/>
              <a:t>Click to add figure title</a:t>
            </a:r>
          </a:p>
        </p:txBody>
      </p:sp>
      <p:sp>
        <p:nvSpPr>
          <p:cNvPr id="4" name="Content Placeholder">
            <a:extLst>
              <a:ext uri="{FF2B5EF4-FFF2-40B4-BE49-F238E27FC236}">
                <a16:creationId xmlns:a16="http://schemas.microsoft.com/office/drawing/2014/main" id="{0BC8778B-3655-0B4E-B132-287C2BA78698}"/>
              </a:ext>
            </a:extLst>
          </p:cNvPr>
          <p:cNvSpPr>
            <a:spLocks noGrp="1"/>
          </p:cNvSpPr>
          <p:nvPr>
            <p:ph sz="quarter" idx="12" hasCustomPrompt="1"/>
          </p:nvPr>
        </p:nvSpPr>
        <p:spPr>
          <a:xfrm>
            <a:off x="513862" y="804340"/>
            <a:ext cx="8115301" cy="4055005"/>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5" name="Figure caption">
            <a:extLst>
              <a:ext uri="{FF2B5EF4-FFF2-40B4-BE49-F238E27FC236}">
                <a16:creationId xmlns:a16="http://schemas.microsoft.com/office/drawing/2014/main" id="{C6724138-0C2B-314B-9E27-32AC7A35CD3D}"/>
              </a:ext>
            </a:extLst>
          </p:cNvPr>
          <p:cNvSpPr>
            <a:spLocks noGrp="1"/>
          </p:cNvSpPr>
          <p:nvPr>
            <p:ph sz="quarter" idx="13" hasCustomPrompt="1"/>
          </p:nvPr>
        </p:nvSpPr>
        <p:spPr>
          <a:xfrm>
            <a:off x="513862" y="5393268"/>
            <a:ext cx="8115301" cy="507470"/>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6" name="Figure source note">
            <a:extLst>
              <a:ext uri="{FF2B5EF4-FFF2-40B4-BE49-F238E27FC236}">
                <a16:creationId xmlns:a16="http://schemas.microsoft.com/office/drawing/2014/main" id="{762E42E8-BA46-E94A-A4E2-2ADD1513927F}"/>
              </a:ext>
            </a:extLst>
          </p:cNvPr>
          <p:cNvSpPr>
            <a:spLocks noGrp="1"/>
          </p:cNvSpPr>
          <p:nvPr>
            <p:ph sz="quarter" idx="14" hasCustomPrompt="1"/>
          </p:nvPr>
        </p:nvSpPr>
        <p:spPr>
          <a:xfrm>
            <a:off x="513862" y="5957366"/>
            <a:ext cx="8115301" cy="296863"/>
          </a:xfrm>
          <a:prstGeom prst="rect">
            <a:avLst/>
          </a:prstGeom>
        </p:spPr>
        <p:txBody>
          <a:bodyPr>
            <a:noAutofit/>
          </a:bodyPr>
          <a:lstStyle>
            <a:lvl1pPr marL="0" indent="0">
              <a:spcBef>
                <a:spcPts val="1000"/>
              </a:spcBef>
              <a:buFont typeface="Arial" panose="020B0604020202020204" pitchFamily="34" charset="0"/>
              <a:buNone/>
              <a:defRPr sz="1800"/>
            </a:lvl1pPr>
          </a:lstStyle>
          <a:p>
            <a:pPr lvl="0"/>
            <a:r>
              <a:rPr lang="en-US" dirty="0"/>
              <a:t>Click to add figure source note</a:t>
            </a:r>
          </a:p>
        </p:txBody>
      </p:sp>
      <p:sp>
        <p:nvSpPr>
          <p:cNvPr id="7" name="LON">
            <a:extLst>
              <a:ext uri="{FF2B5EF4-FFF2-40B4-BE49-F238E27FC236}">
                <a16:creationId xmlns:a16="http://schemas.microsoft.com/office/drawing/2014/main" id="{E52E7061-3BA2-2443-8969-408C5477EC90}"/>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8" name="TextBox 7">
            <a:extLst>
              <a:ext uri="{FF2B5EF4-FFF2-40B4-BE49-F238E27FC236}">
                <a16:creationId xmlns:a16="http://schemas.microsoft.com/office/drawing/2014/main" id="{6BEC7499-F99F-4844-A73A-E2404EF3142B}"/>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C0961037-6C16-43D5-AC69-7D355CF107F8}"/>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42919609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plus figure title">
    <p:spTree>
      <p:nvGrpSpPr>
        <p:cNvPr id="1" name=""/>
        <p:cNvGrpSpPr/>
        <p:nvPr/>
      </p:nvGrpSpPr>
      <p:grpSpPr>
        <a:xfrm>
          <a:off x="0" y="0"/>
          <a:ext cx="0" cy="0"/>
          <a:chOff x="0" y="0"/>
          <a:chExt cx="0" cy="0"/>
        </a:xfrm>
      </p:grpSpPr>
      <p:sp>
        <p:nvSpPr>
          <p:cNvPr id="2" name="Title ">
            <a:extLst>
              <a:ext uri="{FF2B5EF4-FFF2-40B4-BE49-F238E27FC236}">
                <a16:creationId xmlns:a16="http://schemas.microsoft.com/office/drawing/2014/main" id="{725A19D2-E201-E04B-8213-AD2F82E02ACD}"/>
              </a:ext>
            </a:extLst>
          </p:cNvPr>
          <p:cNvSpPr>
            <a:spLocks noGrp="1"/>
          </p:cNvSpPr>
          <p:nvPr>
            <p:ph type="title"/>
          </p:nvPr>
        </p:nvSpPr>
        <p:spPr>
          <a:xfrm>
            <a:off x="513862" y="5740407"/>
            <a:ext cx="8115301" cy="431801"/>
          </a:xfrm>
          <a:prstGeom prst="rect">
            <a:avLst/>
          </a:prstGeom>
        </p:spPr>
        <p:txBody>
          <a:bodyPr>
            <a:normAutofit/>
          </a:bodyPr>
          <a:lstStyle>
            <a:lvl1pPr algn="ctr">
              <a:defRPr sz="1800">
                <a:solidFill>
                  <a:schemeClr val="tx1"/>
                </a:solidFill>
              </a:defRPr>
            </a:lvl1pPr>
          </a:lstStyle>
          <a:p>
            <a:r>
              <a:rPr lang="en-US" dirty="0"/>
              <a:t>Click to edit Master title style</a:t>
            </a:r>
          </a:p>
        </p:txBody>
      </p:sp>
      <p:sp>
        <p:nvSpPr>
          <p:cNvPr id="6" name="Content Placeholder">
            <a:extLst>
              <a:ext uri="{FF2B5EF4-FFF2-40B4-BE49-F238E27FC236}">
                <a16:creationId xmlns:a16="http://schemas.microsoft.com/office/drawing/2014/main" id="{F7C27705-8F57-3543-B8B6-8884A3445F31}"/>
              </a:ext>
            </a:extLst>
          </p:cNvPr>
          <p:cNvSpPr>
            <a:spLocks noGrp="1"/>
          </p:cNvSpPr>
          <p:nvPr>
            <p:ph sz="quarter" idx="12" hasCustomPrompt="1"/>
          </p:nvPr>
        </p:nvSpPr>
        <p:spPr>
          <a:xfrm>
            <a:off x="513862" y="804333"/>
            <a:ext cx="8115301" cy="4751916"/>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4" name="TextBox 3">
            <a:extLst>
              <a:ext uri="{FF2B5EF4-FFF2-40B4-BE49-F238E27FC236}">
                <a16:creationId xmlns:a16="http://schemas.microsoft.com/office/drawing/2014/main" id="{11024517-DD7D-4957-90B2-22D34857311B}"/>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5" name="Slide Number Placeholder 5">
            <a:extLst>
              <a:ext uri="{FF2B5EF4-FFF2-40B4-BE49-F238E27FC236}">
                <a16:creationId xmlns:a16="http://schemas.microsoft.com/office/drawing/2014/main" id="{E034F074-E0C6-4BFA-9C71-54C39B0DC5E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775656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plus figure title with LON">
    <p:spTree>
      <p:nvGrpSpPr>
        <p:cNvPr id="1" name=""/>
        <p:cNvGrpSpPr/>
        <p:nvPr/>
      </p:nvGrpSpPr>
      <p:grpSpPr>
        <a:xfrm>
          <a:off x="0" y="0"/>
          <a:ext cx="0" cy="0"/>
          <a:chOff x="0" y="0"/>
          <a:chExt cx="0" cy="0"/>
        </a:xfrm>
      </p:grpSpPr>
      <p:sp>
        <p:nvSpPr>
          <p:cNvPr id="3" name="Title ">
            <a:extLst>
              <a:ext uri="{FF2B5EF4-FFF2-40B4-BE49-F238E27FC236}">
                <a16:creationId xmlns:a16="http://schemas.microsoft.com/office/drawing/2014/main" id="{EE0C413A-E9D2-874E-B667-7D52A7C6D63E}"/>
              </a:ext>
            </a:extLst>
          </p:cNvPr>
          <p:cNvSpPr>
            <a:spLocks noGrp="1"/>
          </p:cNvSpPr>
          <p:nvPr>
            <p:ph type="title"/>
          </p:nvPr>
        </p:nvSpPr>
        <p:spPr>
          <a:xfrm>
            <a:off x="513862" y="5740407"/>
            <a:ext cx="8115301" cy="431801"/>
          </a:xfrm>
          <a:prstGeom prst="rect">
            <a:avLst/>
          </a:prstGeom>
        </p:spPr>
        <p:txBody>
          <a:bodyPr>
            <a:normAutofit/>
          </a:bodyPr>
          <a:lstStyle>
            <a:lvl1pPr algn="ctr">
              <a:defRPr sz="1800">
                <a:solidFill>
                  <a:schemeClr val="tx1"/>
                </a:solidFill>
              </a:defRPr>
            </a:lvl1pPr>
          </a:lstStyle>
          <a:p>
            <a:r>
              <a:rPr lang="en-US" dirty="0"/>
              <a:t>Click to edit Master title style</a:t>
            </a:r>
          </a:p>
        </p:txBody>
      </p:sp>
      <p:sp>
        <p:nvSpPr>
          <p:cNvPr id="4" name="Content Placeholder">
            <a:extLst>
              <a:ext uri="{FF2B5EF4-FFF2-40B4-BE49-F238E27FC236}">
                <a16:creationId xmlns:a16="http://schemas.microsoft.com/office/drawing/2014/main" id="{E0790748-4FDE-2740-9056-03023766B8FD}"/>
              </a:ext>
            </a:extLst>
          </p:cNvPr>
          <p:cNvSpPr>
            <a:spLocks noGrp="1"/>
          </p:cNvSpPr>
          <p:nvPr>
            <p:ph sz="quarter" idx="12" hasCustomPrompt="1"/>
          </p:nvPr>
        </p:nvSpPr>
        <p:spPr>
          <a:xfrm>
            <a:off x="513862" y="804333"/>
            <a:ext cx="8115301" cy="4751916"/>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5" name="LON">
            <a:extLst>
              <a:ext uri="{FF2B5EF4-FFF2-40B4-BE49-F238E27FC236}">
                <a16:creationId xmlns:a16="http://schemas.microsoft.com/office/drawing/2014/main" id="{605772DC-A4D5-384D-9F48-D64BD7545E62}"/>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8795E301-487F-46B7-8D3B-CC7145CB218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42589291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Times New Roman" charset="0"/>
                <a:ea typeface="Times New Roman" charset="0"/>
                <a:cs typeface="Times New Roman" charset="0"/>
              </a:defRPr>
            </a:lvl1pPr>
          </a:lstStyle>
          <a:p>
            <a:r>
              <a:rPr lang="en-US" dirty="0"/>
              <a:t>Click to Edit Book Title</a:t>
            </a:r>
          </a:p>
        </p:txBody>
      </p:sp>
      <p:sp>
        <p:nvSpPr>
          <p:cNvPr id="3" name="Edition"/>
          <p:cNvSpPr>
            <a:spLocks noGrp="1"/>
          </p:cNvSpPr>
          <p:nvPr>
            <p:ph sz="quarter" idx="21" hasCustomPrompt="1"/>
          </p:nvPr>
        </p:nvSpPr>
        <p:spPr>
          <a:xfrm>
            <a:off x="152400" y="1755648"/>
            <a:ext cx="8839200" cy="609600"/>
          </a:xfrm>
          <a:prstGeom prst="rect">
            <a:avLst/>
          </a:prstGeom>
        </p:spPr>
        <p:txBody>
          <a:bodyPr/>
          <a:lstStyle>
            <a:lvl1pPr marL="0" indent="0" algn="ctr">
              <a:buNone/>
              <a:defRPr sz="2900" b="1" i="0">
                <a:latin typeface="Times New Roman" charset="0"/>
                <a:ea typeface="Times New Roman" charset="0"/>
                <a:cs typeface="Times New Roman" charset="0"/>
              </a:defRPr>
            </a:lvl1pPr>
            <a:lvl2pPr marL="457200" indent="0" algn="ctr">
              <a:buNone/>
              <a:defRPr b="1" i="0">
                <a:latin typeface="Times New Roman" charset="0"/>
                <a:ea typeface="Times New Roman" charset="0"/>
                <a:cs typeface="Times New Roman" charset="0"/>
              </a:defRPr>
            </a:lvl2pPr>
            <a:lvl3pPr marL="914400" indent="0" algn="ctr">
              <a:buNone/>
              <a:defRPr b="1" i="0">
                <a:latin typeface="Times New Roman" charset="0"/>
                <a:ea typeface="Times New Roman" charset="0"/>
                <a:cs typeface="Times New Roman" charset="0"/>
              </a:defRPr>
            </a:lvl3pPr>
            <a:lvl4pPr marL="1371600" indent="0" algn="ctr">
              <a:buNone/>
              <a:defRPr b="1" i="0">
                <a:latin typeface="Times New Roman" charset="0"/>
                <a:ea typeface="Times New Roman" charset="0"/>
                <a:cs typeface="Times New Roman" charset="0"/>
              </a:defRPr>
            </a:lvl4pPr>
            <a:lvl5pPr marL="1828800" indent="0" algn="ctr">
              <a:buNone/>
              <a:defRPr b="1" i="0">
                <a:latin typeface="Times New Roman" charset="0"/>
                <a:ea typeface="Times New Roman" charset="0"/>
                <a:cs typeface="Times New Roman" charset="0"/>
              </a:defRPr>
            </a:lvl5pPr>
          </a:lstStyle>
          <a:p>
            <a:pPr lvl="0"/>
            <a:r>
              <a:rPr lang="en-US" dirty="0"/>
              <a:t>Third Edition</a:t>
            </a:r>
          </a:p>
        </p:txBody>
      </p:sp>
      <p:sp>
        <p:nvSpPr>
          <p:cNvPr id="5" name="Author"/>
          <p:cNvSpPr>
            <a:spLocks noGrp="1"/>
          </p:cNvSpPr>
          <p:nvPr>
            <p:ph sz="quarter" idx="22" hasCustomPrompt="1"/>
          </p:nvPr>
        </p:nvSpPr>
        <p:spPr>
          <a:xfrm>
            <a:off x="152400" y="2363724"/>
            <a:ext cx="8839200" cy="685800"/>
          </a:xfrm>
          <a:prstGeom prst="rect">
            <a:avLst/>
          </a:prstGeom>
        </p:spPr>
        <p:txBody>
          <a:bodyPr/>
          <a:lstStyle>
            <a:lvl1pPr marL="0" indent="0" algn="ctr">
              <a:buNone/>
              <a:defRPr b="0" i="0">
                <a:solidFill>
                  <a:schemeClr val="accent2"/>
                </a:solidFill>
                <a:latin typeface="Times New Roman" charset="0"/>
                <a:ea typeface="Times New Roman" charset="0"/>
                <a:cs typeface="Times New Roman" charset="0"/>
              </a:defRPr>
            </a:lvl1pPr>
          </a:lstStyle>
          <a:p>
            <a:pPr lvl="0"/>
            <a:r>
              <a:rPr lang="en-US" dirty="0"/>
              <a:t>David Klein</a:t>
            </a:r>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rgbClr val="007787"/>
                </a:solidFill>
                <a:latin typeface="Times New Roman" charset="0"/>
                <a:ea typeface="Times New Roman" charset="0"/>
                <a:cs typeface="Times New Roman" charset="0"/>
              </a:defRPr>
            </a:lvl1pPr>
          </a:lstStyle>
          <a:p>
            <a:pPr lvl="0"/>
            <a:r>
              <a:rPr lang="en-US" dirty="0"/>
              <a:t>Chapter 1</a:t>
            </a:r>
          </a:p>
        </p:txBody>
      </p:sp>
      <p:sp>
        <p:nvSpPr>
          <p:cNvPr id="31" name="CT"/>
          <p:cNvSpPr>
            <a:spLocks noGrp="1"/>
          </p:cNvSpPr>
          <p:nvPr>
            <p:ph sz="quarter" idx="20" hasCustomPrompt="1"/>
          </p:nvPr>
        </p:nvSpPr>
        <p:spPr>
          <a:xfrm>
            <a:off x="152400" y="4267200"/>
            <a:ext cx="8839200" cy="2438400"/>
          </a:xfrm>
          <a:prstGeom prst="rect">
            <a:avLst/>
          </a:prstGeom>
        </p:spPr>
        <p:txBody>
          <a:bodyPr anchor="ctr"/>
          <a:lstStyle>
            <a:lvl1pPr marL="0" indent="0" algn="ctr">
              <a:buNone/>
              <a:defRPr sz="3800" b="0" i="0">
                <a:latin typeface="Times New Roman" charset="0"/>
                <a:ea typeface="Times New Roman" charset="0"/>
                <a:cs typeface="Times New Roman"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4" name="Content Placeholder 3"/>
          <p:cNvSpPr>
            <a:spLocks noGrp="1"/>
          </p:cNvSpPr>
          <p:nvPr>
            <p:ph sz="quarter" idx="23" hasCustomPrompt="1"/>
          </p:nvPr>
        </p:nvSpPr>
        <p:spPr>
          <a:xfrm>
            <a:off x="1568918" y="6248400"/>
            <a:ext cx="6584482" cy="457200"/>
          </a:xfrm>
          <a:prstGeom prst="rect">
            <a:avLst/>
          </a:prstGeom>
        </p:spPr>
        <p:txBody>
          <a:bodyPr/>
          <a:lstStyle>
            <a:lvl1pPr marL="0" indent="0">
              <a:buNone/>
              <a:defRPr/>
            </a:lvl1pPr>
          </a:lstStyle>
          <a:p>
            <a:pPr lvl="0"/>
            <a:r>
              <a:rPr lang="en-US" dirty="0"/>
              <a:t>Copyright ©2019 John Wiley &amp; Sons, Inc.</a:t>
            </a:r>
          </a:p>
        </p:txBody>
      </p:sp>
      <p:sp>
        <p:nvSpPr>
          <p:cNvPr id="6" name="Content Placeholder 5"/>
          <p:cNvSpPr>
            <a:spLocks noGrp="1"/>
          </p:cNvSpPr>
          <p:nvPr>
            <p:ph sz="quarter" idx="24"/>
          </p:nvPr>
        </p:nvSpPr>
        <p:spPr>
          <a:xfrm>
            <a:off x="152400" y="6092825"/>
            <a:ext cx="8839200" cy="273050"/>
          </a:xfrm>
          <a:prstGeom prst="rect">
            <a:avLst/>
          </a:prstGeom>
        </p:spPr>
        <p:txBody>
          <a:bodyPr/>
          <a:lstStyle>
            <a:lvl1pPr marL="0" indent="0">
              <a:buNone/>
              <a:defRPr/>
            </a:lvl1pPr>
          </a:lstStyle>
          <a:p>
            <a:pPr lvl="0"/>
            <a:endParaRPr lang="en-US" dirty="0"/>
          </a:p>
        </p:txBody>
      </p:sp>
    </p:spTree>
    <p:extLst>
      <p:ext uri="{BB962C8B-B14F-4D97-AF65-F5344CB8AC3E}">
        <p14:creationId xmlns:p14="http://schemas.microsoft.com/office/powerpoint/2010/main" val="19085513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arning Objectiv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038FED-6BF6-AB44-9A08-55D37B5C3CD2}"/>
              </a:ext>
            </a:extLst>
          </p:cNvPr>
          <p:cNvSpPr>
            <a:spLocks noGrp="1"/>
          </p:cNvSpPr>
          <p:nvPr>
            <p:ph type="title" hasCustomPrompt="1"/>
          </p:nvPr>
        </p:nvSpPr>
        <p:spPr>
          <a:xfrm>
            <a:off x="514351" y="460259"/>
            <a:ext cx="8115301" cy="448733"/>
          </a:xfrm>
          <a:prstGeom prst="rect">
            <a:avLst/>
          </a:prstGeom>
        </p:spPr>
        <p:txBody>
          <a:bodyPr anchor="ctr">
            <a:normAutofit/>
          </a:bodyPr>
          <a:lstStyle>
            <a:lvl1pPr>
              <a:defRPr sz="1875" b="1">
                <a:solidFill>
                  <a:schemeClr val="tx2"/>
                </a:solidFill>
              </a:defRPr>
            </a:lvl1pPr>
          </a:lstStyle>
          <a:p>
            <a:r>
              <a:rPr lang="en-US" dirty="0"/>
              <a:t>Click to Add Section Heading</a:t>
            </a:r>
          </a:p>
        </p:txBody>
      </p:sp>
      <p:sp>
        <p:nvSpPr>
          <p:cNvPr id="6" name="LOH">
            <a:extLst>
              <a:ext uri="{FF2B5EF4-FFF2-40B4-BE49-F238E27FC236}">
                <a16:creationId xmlns:a16="http://schemas.microsoft.com/office/drawing/2014/main" id="{49E9A051-991C-0F46-BAA2-7226FFD829BB}"/>
              </a:ext>
            </a:extLst>
          </p:cNvPr>
          <p:cNvSpPr>
            <a:spLocks noGrp="1"/>
          </p:cNvSpPr>
          <p:nvPr>
            <p:ph sz="quarter" idx="12" hasCustomPrompt="1"/>
          </p:nvPr>
        </p:nvSpPr>
        <p:spPr>
          <a:xfrm>
            <a:off x="0" y="908989"/>
            <a:ext cx="9144000" cy="576072"/>
          </a:xfrm>
          <a:prstGeom prst="rect">
            <a:avLst/>
          </a:prstGeom>
          <a:solidFill>
            <a:srgbClr val="E2F3F8"/>
          </a:solidFill>
        </p:spPr>
        <p:txBody>
          <a:bodyPr tIns="228600" anchor="t">
            <a:normAutofit/>
          </a:bodyPr>
          <a:lstStyle>
            <a:lvl1pPr marL="514350" indent="0">
              <a:buNone/>
              <a:defRPr sz="2400" b="1">
                <a:solidFill>
                  <a:schemeClr val="accent2"/>
                </a:solidFill>
              </a:defRPr>
            </a:lvl1pPr>
          </a:lstStyle>
          <a:p>
            <a:pPr lvl="0"/>
            <a:r>
              <a:rPr lang="en-US" dirty="0"/>
              <a:t>LEARNING OBJECTIVE</a:t>
            </a:r>
          </a:p>
        </p:txBody>
      </p:sp>
      <p:sp>
        <p:nvSpPr>
          <p:cNvPr id="7" name="LO">
            <a:extLst>
              <a:ext uri="{FF2B5EF4-FFF2-40B4-BE49-F238E27FC236}">
                <a16:creationId xmlns:a16="http://schemas.microsoft.com/office/drawing/2014/main" id="{6B2BBFD0-F1EC-4C47-B12D-5C12ED25E097}"/>
              </a:ext>
            </a:extLst>
          </p:cNvPr>
          <p:cNvSpPr>
            <a:spLocks noGrp="1"/>
          </p:cNvSpPr>
          <p:nvPr>
            <p:ph sz="quarter" idx="13" hasCustomPrompt="1"/>
          </p:nvPr>
        </p:nvSpPr>
        <p:spPr>
          <a:xfrm>
            <a:off x="0" y="1485062"/>
            <a:ext cx="9144000" cy="576072"/>
          </a:xfrm>
          <a:prstGeom prst="rect">
            <a:avLst/>
          </a:prstGeom>
          <a:solidFill>
            <a:srgbClr val="E2F3F8"/>
          </a:solidFill>
        </p:spPr>
        <p:txBody>
          <a:bodyPr bIns="137160" anchor="t">
            <a:normAutofit/>
          </a:bodyPr>
          <a:lstStyle>
            <a:lvl1pPr marL="514350" indent="0">
              <a:buNone/>
              <a:defRPr sz="2800" b="1"/>
            </a:lvl1pPr>
          </a:lstStyle>
          <a:p>
            <a:pPr lvl="0"/>
            <a:r>
              <a:rPr lang="en-US" b="1" dirty="0"/>
              <a:t>Click to add learning objective</a:t>
            </a:r>
            <a:endParaRPr lang="en-US" dirty="0"/>
          </a:p>
        </p:txBody>
      </p:sp>
      <p:sp>
        <p:nvSpPr>
          <p:cNvPr id="9" name="Content Placeholder ">
            <a:extLst>
              <a:ext uri="{FF2B5EF4-FFF2-40B4-BE49-F238E27FC236}">
                <a16:creationId xmlns:a16="http://schemas.microsoft.com/office/drawing/2014/main" id="{65D5B835-3B9C-E14E-A29A-0724ED8AF90D}"/>
              </a:ext>
            </a:extLst>
          </p:cNvPr>
          <p:cNvSpPr>
            <a:spLocks noGrp="1"/>
          </p:cNvSpPr>
          <p:nvPr>
            <p:ph sz="quarter" idx="14" hasCustomPrompt="1"/>
          </p:nvPr>
        </p:nvSpPr>
        <p:spPr>
          <a:xfrm>
            <a:off x="513862" y="2441984"/>
            <a:ext cx="8115301" cy="3795530"/>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8" name="LON">
            <a:extLst>
              <a:ext uri="{FF2B5EF4-FFF2-40B4-BE49-F238E27FC236}">
                <a16:creationId xmlns:a16="http://schemas.microsoft.com/office/drawing/2014/main" id="{0165F52E-6DB2-1947-9EBF-D8C707B6D127}"/>
              </a:ext>
            </a:extLst>
          </p:cNvPr>
          <p:cNvSpPr>
            <a:spLocks noGrp="1"/>
          </p:cNvSpPr>
          <p:nvPr>
            <p:ph sz="quarter" idx="16" hasCustomPrompt="1"/>
          </p:nvPr>
        </p:nvSpPr>
        <p:spPr>
          <a:xfrm>
            <a:off x="7984966" y="6501421"/>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0" name="TextBox 9">
            <a:extLst>
              <a:ext uri="{FF2B5EF4-FFF2-40B4-BE49-F238E27FC236}">
                <a16:creationId xmlns:a16="http://schemas.microsoft.com/office/drawing/2014/main" id="{D2F23F0A-7BBC-4B09-9120-0ACB05B02CDD}"/>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1" name="Slide Number Placeholder 5">
            <a:extLst>
              <a:ext uri="{FF2B5EF4-FFF2-40B4-BE49-F238E27FC236}">
                <a16:creationId xmlns:a16="http://schemas.microsoft.com/office/drawing/2014/main" id="{525D0B92-A301-4657-A9BE-119C2B301B3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Picture Placeholder 3">
            <a:extLst>
              <a:ext uri="{FF2B5EF4-FFF2-40B4-BE49-F238E27FC236}">
                <a16:creationId xmlns:a16="http://schemas.microsoft.com/office/drawing/2014/main" id="{8D18A044-F3FC-4436-9131-8EAFA122E5BA}"/>
              </a:ext>
            </a:extLst>
          </p:cNvPr>
          <p:cNvSpPr>
            <a:spLocks noGrp="1"/>
          </p:cNvSpPr>
          <p:nvPr>
            <p:ph type="pic" sz="quarter" idx="17"/>
          </p:nvPr>
        </p:nvSpPr>
        <p:spPr>
          <a:xfrm>
            <a:off x="5476875" y="3316288"/>
            <a:ext cx="2689225" cy="1139825"/>
          </a:xfrm>
        </p:spPr>
        <p:txBody>
          <a:bodyPr/>
          <a:lstStyle/>
          <a:p>
            <a:endParaRPr lang="en-IN" dirty="0"/>
          </a:p>
        </p:txBody>
      </p:sp>
      <p:sp>
        <p:nvSpPr>
          <p:cNvPr id="12" name="Content Placeholder 11">
            <a:extLst>
              <a:ext uri="{FF2B5EF4-FFF2-40B4-BE49-F238E27FC236}">
                <a16:creationId xmlns:a16="http://schemas.microsoft.com/office/drawing/2014/main" id="{420A5094-D975-49EB-B2AC-619DCA221B7F}"/>
              </a:ext>
            </a:extLst>
          </p:cNvPr>
          <p:cNvSpPr>
            <a:spLocks noGrp="1"/>
          </p:cNvSpPr>
          <p:nvPr>
            <p:ph sz="quarter" idx="18"/>
          </p:nvPr>
        </p:nvSpPr>
        <p:spPr>
          <a:xfrm>
            <a:off x="609600" y="4837113"/>
            <a:ext cx="3810000" cy="774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872917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bottom with cover image">
    <p:spTree>
      <p:nvGrpSpPr>
        <p:cNvPr id="1" name=""/>
        <p:cNvGrpSpPr/>
        <p:nvPr/>
      </p:nvGrpSpPr>
      <p:grpSpPr>
        <a:xfrm>
          <a:off x="0" y="0"/>
          <a:ext cx="0" cy="0"/>
          <a:chOff x="0" y="0"/>
          <a:chExt cx="0" cy="0"/>
        </a:xfrm>
      </p:grpSpPr>
      <p:sp>
        <p:nvSpPr>
          <p:cNvPr id="4" name="CN">
            <a:extLst>
              <a:ext uri="{FF2B5EF4-FFF2-40B4-BE49-F238E27FC236}">
                <a16:creationId xmlns:a16="http://schemas.microsoft.com/office/drawing/2014/main" id="{0BAE0954-7993-BF44-B26B-B5E3A7B6D192}"/>
              </a:ext>
            </a:extLst>
          </p:cNvPr>
          <p:cNvSpPr>
            <a:spLocks noGrp="1"/>
          </p:cNvSpPr>
          <p:nvPr>
            <p:ph sz="quarter" idx="25" hasCustomPrompt="1"/>
          </p:nvPr>
        </p:nvSpPr>
        <p:spPr>
          <a:xfrm>
            <a:off x="2971800" y="228600"/>
            <a:ext cx="5830888" cy="532341"/>
          </a:xfrm>
          <a:prstGeom prst="rect">
            <a:avLst/>
          </a:prstGeom>
        </p:spPr>
        <p:txBody>
          <a:bodyPr>
            <a:noAutofit/>
          </a:bodyPr>
          <a:lstStyle>
            <a:lvl1pPr marL="0" indent="0" algn="ctr">
              <a:buNone/>
              <a:defRPr sz="2300" b="1" spc="225">
                <a:solidFill>
                  <a:schemeClr val="accent2"/>
                </a:solidFill>
              </a:defRPr>
            </a:lvl1pPr>
            <a:lvl2pPr marL="253746" indent="0" algn="ctr">
              <a:buNone/>
              <a:defRPr>
                <a:solidFill>
                  <a:schemeClr val="accent1"/>
                </a:solidFill>
              </a:defRPr>
            </a:lvl2pPr>
            <a:lvl3pPr marL="480060" indent="0" algn="ctr">
              <a:buNone/>
              <a:defRPr>
                <a:solidFill>
                  <a:schemeClr val="accent1"/>
                </a:solidFill>
              </a:defRPr>
            </a:lvl3pPr>
            <a:lvl4pPr marL="685800" indent="0" algn="ctr">
              <a:buNone/>
              <a:defRPr>
                <a:solidFill>
                  <a:schemeClr val="accent1"/>
                </a:solidFill>
              </a:defRPr>
            </a:lvl4pPr>
            <a:lvl5pPr marL="891540" indent="0" algn="ctr">
              <a:buNone/>
              <a:defRPr>
                <a:solidFill>
                  <a:schemeClr val="accent1"/>
                </a:solidFill>
              </a:defRPr>
            </a:lvl5pPr>
          </a:lstStyle>
          <a:p>
            <a:pPr lvl="0"/>
            <a:r>
              <a:rPr lang="en-US" dirty="0"/>
              <a:t>CHAPTER 1</a:t>
            </a:r>
          </a:p>
        </p:txBody>
      </p:sp>
      <p:sp>
        <p:nvSpPr>
          <p:cNvPr id="13" name="CT">
            <a:extLst>
              <a:ext uri="{FF2B5EF4-FFF2-40B4-BE49-F238E27FC236}">
                <a16:creationId xmlns:a16="http://schemas.microsoft.com/office/drawing/2014/main" id="{A0488DDF-7F81-C647-968D-1B7CBA6AB5FC}"/>
              </a:ext>
            </a:extLst>
          </p:cNvPr>
          <p:cNvSpPr>
            <a:spLocks noGrp="1"/>
          </p:cNvSpPr>
          <p:nvPr>
            <p:ph sz="quarter" idx="26" hasCustomPrompt="1"/>
          </p:nvPr>
        </p:nvSpPr>
        <p:spPr>
          <a:xfrm>
            <a:off x="2971800" y="760944"/>
            <a:ext cx="5830888" cy="2286001"/>
          </a:xfrm>
          <a:prstGeom prst="rect">
            <a:avLst/>
          </a:prstGeom>
        </p:spPr>
        <p:txBody>
          <a:bodyPr anchor="ctr">
            <a:normAutofit/>
          </a:bodyPr>
          <a:lstStyle>
            <a:lvl1pPr marL="0" indent="0" algn="ctr">
              <a:buNone/>
              <a:defRPr sz="3800" b="0" i="0">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Click to Edit Chapter Title</a:t>
            </a:r>
          </a:p>
        </p:txBody>
      </p:sp>
      <p:sp>
        <p:nvSpPr>
          <p:cNvPr id="2" name="Title">
            <a:extLst>
              <a:ext uri="{FF2B5EF4-FFF2-40B4-BE49-F238E27FC236}">
                <a16:creationId xmlns:a16="http://schemas.microsoft.com/office/drawing/2014/main" id="{D4299543-EA93-204D-A71A-CDEF1C90B988}"/>
              </a:ext>
            </a:extLst>
          </p:cNvPr>
          <p:cNvSpPr>
            <a:spLocks noGrp="1"/>
          </p:cNvSpPr>
          <p:nvPr>
            <p:ph type="title" hasCustomPrompt="1"/>
          </p:nvPr>
        </p:nvSpPr>
        <p:spPr>
          <a:xfrm>
            <a:off x="332509" y="3506267"/>
            <a:ext cx="8470670" cy="1522941"/>
          </a:xfrm>
          <a:prstGeom prst="rect">
            <a:avLst/>
          </a:prstGeom>
        </p:spPr>
        <p:txBody>
          <a:bodyPr anchor="ctr">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15" name="Edition">
            <a:extLst>
              <a:ext uri="{FF2B5EF4-FFF2-40B4-BE49-F238E27FC236}">
                <a16:creationId xmlns:a16="http://schemas.microsoft.com/office/drawing/2014/main" id="{357E9F03-19DB-C04A-9554-E5165B81BE98}"/>
              </a:ext>
            </a:extLst>
          </p:cNvPr>
          <p:cNvSpPr>
            <a:spLocks noGrp="1"/>
          </p:cNvSpPr>
          <p:nvPr>
            <p:ph sz="quarter" idx="27" hasCustomPrompt="1"/>
          </p:nvPr>
        </p:nvSpPr>
        <p:spPr>
          <a:xfrm>
            <a:off x="331788" y="4789320"/>
            <a:ext cx="8470900" cy="674306"/>
          </a:xfrm>
          <a:prstGeom prst="rect">
            <a:avLst/>
          </a:prstGeom>
        </p:spPr>
        <p:txBody>
          <a:bodyPr>
            <a:noAutofit/>
          </a:bodyPr>
          <a:lstStyle>
            <a:lvl1pPr marL="0" indent="0" algn="ctr">
              <a:buNone/>
              <a:defRPr sz="2400" b="0" i="0">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Third Edition</a:t>
            </a:r>
          </a:p>
        </p:txBody>
      </p:sp>
      <p:sp>
        <p:nvSpPr>
          <p:cNvPr id="17" name="Author">
            <a:extLst>
              <a:ext uri="{FF2B5EF4-FFF2-40B4-BE49-F238E27FC236}">
                <a16:creationId xmlns:a16="http://schemas.microsoft.com/office/drawing/2014/main" id="{0C002D38-323C-0040-8548-6C0885CCDA25}"/>
              </a:ext>
            </a:extLst>
          </p:cNvPr>
          <p:cNvSpPr>
            <a:spLocks noGrp="1"/>
          </p:cNvSpPr>
          <p:nvPr>
            <p:ph sz="quarter" idx="28" hasCustomPrompt="1"/>
          </p:nvPr>
        </p:nvSpPr>
        <p:spPr>
          <a:xfrm>
            <a:off x="331788" y="5600878"/>
            <a:ext cx="8470900" cy="547398"/>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David Klein</a:t>
            </a:r>
          </a:p>
        </p:txBody>
      </p:sp>
      <p:sp>
        <p:nvSpPr>
          <p:cNvPr id="11" name="Cover image">
            <a:extLst>
              <a:ext uri="{FF2B5EF4-FFF2-40B4-BE49-F238E27FC236}">
                <a16:creationId xmlns:a16="http://schemas.microsoft.com/office/drawing/2014/main" id="{399A8AAF-2AC9-F644-96AD-94B478294DA4}"/>
              </a:ext>
            </a:extLst>
          </p:cNvPr>
          <p:cNvSpPr>
            <a:spLocks noGrp="1"/>
          </p:cNvSpPr>
          <p:nvPr>
            <p:ph type="pic" sz="quarter" idx="24" hasCustomPrompt="1"/>
          </p:nvPr>
        </p:nvSpPr>
        <p:spPr>
          <a:xfrm>
            <a:off x="381002" y="251263"/>
            <a:ext cx="2257257" cy="2647723"/>
          </a:xfrm>
          <a:prstGeom prst="rect">
            <a:avLst/>
          </a:prstGeom>
          <a:solidFill>
            <a:schemeClr val="bg2"/>
          </a:solidFill>
          <a:ln w="6350">
            <a:solidFill>
              <a:schemeClr val="bg1">
                <a:lumMod val="50000"/>
              </a:schemeClr>
            </a:solidFill>
          </a:ln>
        </p:spPr>
        <p:txBody>
          <a:bodyPr anchor="ctr"/>
          <a:lstStyle>
            <a:lvl1pPr marL="0" indent="0" algn="ctr">
              <a:buNone/>
              <a:defRPr sz="1500"/>
            </a:lvl1pPr>
          </a:lstStyle>
          <a:p>
            <a:r>
              <a:rPr lang="en-US" dirty="0"/>
              <a:t>Click to</a:t>
            </a:r>
            <a:br>
              <a:rPr lang="en-US" dirty="0"/>
            </a:br>
            <a:r>
              <a:rPr lang="en-US" dirty="0"/>
              <a:t>Add Cover Image</a:t>
            </a:r>
          </a:p>
        </p:txBody>
      </p:sp>
      <p:pic>
        <p:nvPicPr>
          <p:cNvPr id="20" name="Logo" descr="Wiley logo">
            <a:extLst>
              <a:ext uri="{FF2B5EF4-FFF2-40B4-BE49-F238E27FC236}">
                <a16:creationId xmlns:a16="http://schemas.microsoft.com/office/drawing/2014/main" id="{DAEB67BC-A31C-704E-B58E-BAA223487402}"/>
              </a:ext>
            </a:extLst>
          </p:cNvPr>
          <p:cNvPicPr>
            <a:picLocks noChangeAspect="1"/>
          </p:cNvPicPr>
          <p:nvPr userDrawn="1"/>
        </p:nvPicPr>
        <p:blipFill>
          <a:blip r:embed="rId2"/>
          <a:stretch>
            <a:fillRect/>
          </a:stretch>
        </p:blipFill>
        <p:spPr>
          <a:xfrm>
            <a:off x="340822" y="6501724"/>
            <a:ext cx="914400" cy="192617"/>
          </a:xfrm>
          <a:prstGeom prst="rect">
            <a:avLst/>
          </a:prstGeom>
        </p:spPr>
      </p:pic>
      <p:sp>
        <p:nvSpPr>
          <p:cNvPr id="21" name="Invisible animation alert">
            <a:extLst>
              <a:ext uri="{FF2B5EF4-FFF2-40B4-BE49-F238E27FC236}">
                <a16:creationId xmlns:a16="http://schemas.microsoft.com/office/drawing/2014/main" id="{995F79C4-4323-0345-9D75-F40C6CDED105}"/>
              </a:ext>
            </a:extLst>
          </p:cNvPr>
          <p:cNvSpPr>
            <a:spLocks noGrp="1"/>
          </p:cNvSpPr>
          <p:nvPr>
            <p:ph sz="quarter" idx="29" hasCustomPrompt="1"/>
          </p:nvPr>
        </p:nvSpPr>
        <p:spPr>
          <a:xfrm>
            <a:off x="1453897" y="6530050"/>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12" name="Decorative">
            <a:extLst>
              <a:ext uri="{FF2B5EF4-FFF2-40B4-BE49-F238E27FC236}">
                <a16:creationId xmlns:a16="http://schemas.microsoft.com/office/drawing/2014/main" id="{9333E768-1E6A-5946-86E8-E384A09C91A6}"/>
              </a:ext>
              <a:ext uri="{C183D7F6-B498-43B3-948B-1728B52AA6E4}">
                <adec:decorative xmlns:adec="http://schemas.microsoft.com/office/drawing/2017/decorative" val="1"/>
              </a:ext>
            </a:extLst>
          </p:cNvPr>
          <p:cNvGrpSpPr/>
          <p:nvPr userDrawn="1"/>
        </p:nvGrpSpPr>
        <p:grpSpPr>
          <a:xfrm>
            <a:off x="0" y="3075637"/>
            <a:ext cx="9144000" cy="347472"/>
            <a:chOff x="0" y="3089817"/>
            <a:chExt cx="12192000" cy="347472"/>
          </a:xfrm>
        </p:grpSpPr>
        <p:sp>
          <p:nvSpPr>
            <p:cNvPr id="14" name="Rectangle">
              <a:extLst>
                <a:ext uri="{FF2B5EF4-FFF2-40B4-BE49-F238E27FC236}">
                  <a16:creationId xmlns:a16="http://schemas.microsoft.com/office/drawing/2014/main" id="{6A9D3241-01B8-CF4F-A8DE-ED3E0B403D8E}"/>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a:extLst>
                <a:ext uri="{FF2B5EF4-FFF2-40B4-BE49-F238E27FC236}">
                  <a16:creationId xmlns:a16="http://schemas.microsoft.com/office/drawing/2014/main" id="{6ED2EEB2-DB69-744E-9E6C-C6C37A29636E}"/>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Rectangle">
              <a:extLst>
                <a:ext uri="{FF2B5EF4-FFF2-40B4-BE49-F238E27FC236}">
                  <a16:creationId xmlns:a16="http://schemas.microsoft.com/office/drawing/2014/main" id="{306368B5-3288-AC43-8ED2-6589E5D1F9D1}"/>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33266618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6C8D211-EE64-A49E-6F40-43A88335DE53}"/>
              </a:ext>
            </a:extLst>
          </p:cNvPr>
          <p:cNvSpPr/>
          <p:nvPr userDrawn="1"/>
        </p:nvSpPr>
        <p:spPr>
          <a:xfrm>
            <a:off x="0" y="-12081"/>
            <a:ext cx="9144000" cy="1505065"/>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A56CA-493A-3643-B396-BE97A7E9E9A7}"/>
              </a:ext>
            </a:extLst>
          </p:cNvPr>
          <p:cNvSpPr>
            <a:spLocks noGrp="1"/>
          </p:cNvSpPr>
          <p:nvPr>
            <p:ph type="title"/>
          </p:nvPr>
        </p:nvSpPr>
        <p:spPr/>
        <p:txBody>
          <a:bodyPr/>
          <a:lstStyle>
            <a:lvl1pPr>
              <a:defRPr b="1">
                <a:solidFill>
                  <a:schemeClr val="bg1"/>
                </a:solidFill>
              </a:defRPr>
            </a:lvl1pPr>
          </a:lstStyle>
          <a:p>
            <a:r>
              <a:rPr lang="en-US" dirty="0"/>
              <a:t>Click to edit Master title style</a:t>
            </a:r>
            <a:endParaRPr lang="en-IN" dirty="0"/>
          </a:p>
        </p:txBody>
      </p:sp>
      <p:sp>
        <p:nvSpPr>
          <p:cNvPr id="6" name="Content Placeholder 5">
            <a:extLst>
              <a:ext uri="{FF2B5EF4-FFF2-40B4-BE49-F238E27FC236}">
                <a16:creationId xmlns:a16="http://schemas.microsoft.com/office/drawing/2014/main" id="{9D0C43E4-6914-9962-E923-2079668AA487}"/>
              </a:ext>
            </a:extLst>
          </p:cNvPr>
          <p:cNvSpPr>
            <a:spLocks noGrp="1"/>
          </p:cNvSpPr>
          <p:nvPr>
            <p:ph sz="quarter" idx="10"/>
          </p:nvPr>
        </p:nvSpPr>
        <p:spPr>
          <a:xfrm>
            <a:off x="514350" y="1679575"/>
            <a:ext cx="8115300" cy="262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Content Placeholder 7">
            <a:extLst>
              <a:ext uri="{FF2B5EF4-FFF2-40B4-BE49-F238E27FC236}">
                <a16:creationId xmlns:a16="http://schemas.microsoft.com/office/drawing/2014/main" id="{3D40DEE4-EE99-6D9F-9E01-F55870187152}"/>
              </a:ext>
            </a:extLst>
          </p:cNvPr>
          <p:cNvSpPr>
            <a:spLocks noGrp="1"/>
          </p:cNvSpPr>
          <p:nvPr>
            <p:ph sz="quarter" idx="11"/>
          </p:nvPr>
        </p:nvSpPr>
        <p:spPr>
          <a:xfrm>
            <a:off x="514350" y="4494213"/>
            <a:ext cx="4259263"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Picture Placeholder 9">
            <a:extLst>
              <a:ext uri="{FF2B5EF4-FFF2-40B4-BE49-F238E27FC236}">
                <a16:creationId xmlns:a16="http://schemas.microsoft.com/office/drawing/2014/main" id="{054DD5AE-B1FE-9469-888F-A37FBFE70B98}"/>
              </a:ext>
            </a:extLst>
          </p:cNvPr>
          <p:cNvSpPr>
            <a:spLocks noGrp="1"/>
          </p:cNvSpPr>
          <p:nvPr>
            <p:ph type="pic" sz="quarter" idx="12"/>
          </p:nvPr>
        </p:nvSpPr>
        <p:spPr>
          <a:xfrm>
            <a:off x="5103813" y="4603750"/>
            <a:ext cx="2084387" cy="681038"/>
          </a:xfrm>
        </p:spPr>
        <p:txBody>
          <a:bodyPr/>
          <a:lstStyle/>
          <a:p>
            <a:endParaRPr lang="en-IN"/>
          </a:p>
        </p:txBody>
      </p:sp>
      <p:sp>
        <p:nvSpPr>
          <p:cNvPr id="12" name="Table Placeholder 11">
            <a:extLst>
              <a:ext uri="{FF2B5EF4-FFF2-40B4-BE49-F238E27FC236}">
                <a16:creationId xmlns:a16="http://schemas.microsoft.com/office/drawing/2014/main" id="{881DA401-4FE8-230F-BBAF-88A62BF55EBC}"/>
              </a:ext>
            </a:extLst>
          </p:cNvPr>
          <p:cNvSpPr>
            <a:spLocks noGrp="1"/>
          </p:cNvSpPr>
          <p:nvPr>
            <p:ph type="tbl" sz="quarter" idx="13"/>
          </p:nvPr>
        </p:nvSpPr>
        <p:spPr>
          <a:xfrm>
            <a:off x="6731000" y="5581650"/>
            <a:ext cx="2084388" cy="563563"/>
          </a:xfrm>
        </p:spPr>
        <p:txBody>
          <a:bodyPr/>
          <a:lstStyle/>
          <a:p>
            <a:endParaRPr lang="en-IN"/>
          </a:p>
        </p:txBody>
      </p:sp>
      <p:sp>
        <p:nvSpPr>
          <p:cNvPr id="5" name="Content Placeholder 4">
            <a:extLst>
              <a:ext uri="{FF2B5EF4-FFF2-40B4-BE49-F238E27FC236}">
                <a16:creationId xmlns:a16="http://schemas.microsoft.com/office/drawing/2014/main" id="{7849EE88-1B3B-302C-C6D2-77CF43D9C0D1}"/>
              </a:ext>
            </a:extLst>
          </p:cNvPr>
          <p:cNvSpPr>
            <a:spLocks noGrp="1"/>
          </p:cNvSpPr>
          <p:nvPr>
            <p:ph sz="quarter" idx="17"/>
          </p:nvPr>
        </p:nvSpPr>
        <p:spPr>
          <a:xfrm>
            <a:off x="7737475" y="4873625"/>
            <a:ext cx="892175" cy="708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10">
            <a:extLst>
              <a:ext uri="{FF2B5EF4-FFF2-40B4-BE49-F238E27FC236}">
                <a16:creationId xmlns:a16="http://schemas.microsoft.com/office/drawing/2014/main" id="{8504A24C-6D5A-A4C5-EF17-1EEA94287AE5}"/>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31393009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6C8D211-EE64-A49E-6F40-43A88335DE53}"/>
              </a:ext>
            </a:extLst>
          </p:cNvPr>
          <p:cNvSpPr/>
          <p:nvPr userDrawn="1"/>
        </p:nvSpPr>
        <p:spPr>
          <a:xfrm>
            <a:off x="0" y="-12081"/>
            <a:ext cx="9144000" cy="1505065"/>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A56CA-493A-3643-B396-BE97A7E9E9A7}"/>
              </a:ext>
            </a:extLst>
          </p:cNvPr>
          <p:cNvSpPr>
            <a:spLocks noGrp="1"/>
          </p:cNvSpPr>
          <p:nvPr>
            <p:ph type="title"/>
          </p:nvPr>
        </p:nvSpPr>
        <p:spPr/>
        <p:txBody>
          <a:bodyPr/>
          <a:lstStyle>
            <a:lvl1pPr>
              <a:defRPr b="1">
                <a:solidFill>
                  <a:schemeClr val="bg1"/>
                </a:solidFill>
              </a:defRPr>
            </a:lvl1pPr>
          </a:lstStyle>
          <a:p>
            <a:r>
              <a:rPr lang="en-US" dirty="0"/>
              <a:t>Click to edit Master title style</a:t>
            </a:r>
            <a:endParaRPr lang="en-IN" dirty="0"/>
          </a:p>
        </p:txBody>
      </p:sp>
      <p:sp>
        <p:nvSpPr>
          <p:cNvPr id="6" name="Content Placeholder 5">
            <a:extLst>
              <a:ext uri="{FF2B5EF4-FFF2-40B4-BE49-F238E27FC236}">
                <a16:creationId xmlns:a16="http://schemas.microsoft.com/office/drawing/2014/main" id="{9D0C43E4-6914-9962-E923-2079668AA487}"/>
              </a:ext>
            </a:extLst>
          </p:cNvPr>
          <p:cNvSpPr>
            <a:spLocks noGrp="1"/>
          </p:cNvSpPr>
          <p:nvPr>
            <p:ph sz="quarter" idx="10"/>
          </p:nvPr>
        </p:nvSpPr>
        <p:spPr>
          <a:xfrm>
            <a:off x="514350" y="1679575"/>
            <a:ext cx="8115300" cy="262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Content Placeholder 7">
            <a:extLst>
              <a:ext uri="{FF2B5EF4-FFF2-40B4-BE49-F238E27FC236}">
                <a16:creationId xmlns:a16="http://schemas.microsoft.com/office/drawing/2014/main" id="{3D40DEE4-EE99-6D9F-9E01-F55870187152}"/>
              </a:ext>
            </a:extLst>
          </p:cNvPr>
          <p:cNvSpPr>
            <a:spLocks noGrp="1"/>
          </p:cNvSpPr>
          <p:nvPr>
            <p:ph sz="quarter" idx="11"/>
          </p:nvPr>
        </p:nvSpPr>
        <p:spPr>
          <a:xfrm>
            <a:off x="514350" y="4494213"/>
            <a:ext cx="4259263"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Picture Placeholder 9">
            <a:extLst>
              <a:ext uri="{FF2B5EF4-FFF2-40B4-BE49-F238E27FC236}">
                <a16:creationId xmlns:a16="http://schemas.microsoft.com/office/drawing/2014/main" id="{054DD5AE-B1FE-9469-888F-A37FBFE70B98}"/>
              </a:ext>
            </a:extLst>
          </p:cNvPr>
          <p:cNvSpPr>
            <a:spLocks noGrp="1"/>
          </p:cNvSpPr>
          <p:nvPr>
            <p:ph type="pic" sz="quarter" idx="12"/>
          </p:nvPr>
        </p:nvSpPr>
        <p:spPr>
          <a:xfrm>
            <a:off x="5103813" y="4603750"/>
            <a:ext cx="2084387" cy="681038"/>
          </a:xfrm>
        </p:spPr>
        <p:txBody>
          <a:bodyPr/>
          <a:lstStyle/>
          <a:p>
            <a:endParaRPr lang="en-IN"/>
          </a:p>
        </p:txBody>
      </p:sp>
      <p:sp>
        <p:nvSpPr>
          <p:cNvPr id="12" name="Table Placeholder 11">
            <a:extLst>
              <a:ext uri="{FF2B5EF4-FFF2-40B4-BE49-F238E27FC236}">
                <a16:creationId xmlns:a16="http://schemas.microsoft.com/office/drawing/2014/main" id="{881DA401-4FE8-230F-BBAF-88A62BF55EBC}"/>
              </a:ext>
            </a:extLst>
          </p:cNvPr>
          <p:cNvSpPr>
            <a:spLocks noGrp="1"/>
          </p:cNvSpPr>
          <p:nvPr>
            <p:ph type="tbl" sz="quarter" idx="13"/>
          </p:nvPr>
        </p:nvSpPr>
        <p:spPr>
          <a:xfrm>
            <a:off x="6731000" y="5581650"/>
            <a:ext cx="2084388" cy="563563"/>
          </a:xfrm>
        </p:spPr>
        <p:txBody>
          <a:bodyPr/>
          <a:lstStyle/>
          <a:p>
            <a:endParaRPr lang="en-IN"/>
          </a:p>
        </p:txBody>
      </p:sp>
      <p:sp>
        <p:nvSpPr>
          <p:cNvPr id="5" name="Content Placeholder 4">
            <a:extLst>
              <a:ext uri="{FF2B5EF4-FFF2-40B4-BE49-F238E27FC236}">
                <a16:creationId xmlns:a16="http://schemas.microsoft.com/office/drawing/2014/main" id="{7849EE88-1B3B-302C-C6D2-77CF43D9C0D1}"/>
              </a:ext>
            </a:extLst>
          </p:cNvPr>
          <p:cNvSpPr>
            <a:spLocks noGrp="1"/>
          </p:cNvSpPr>
          <p:nvPr>
            <p:ph sz="quarter" idx="17"/>
          </p:nvPr>
        </p:nvSpPr>
        <p:spPr>
          <a:xfrm>
            <a:off x="7737475" y="4873625"/>
            <a:ext cx="892175" cy="708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Content Placeholder 6">
            <a:extLst>
              <a:ext uri="{FF2B5EF4-FFF2-40B4-BE49-F238E27FC236}">
                <a16:creationId xmlns:a16="http://schemas.microsoft.com/office/drawing/2014/main" id="{DF9996A2-90BC-DC5B-BDA7-F5B8A4ED916D}"/>
              </a:ext>
            </a:extLst>
          </p:cNvPr>
          <p:cNvSpPr>
            <a:spLocks noGrp="1"/>
          </p:cNvSpPr>
          <p:nvPr>
            <p:ph sz="quarter" idx="18"/>
          </p:nvPr>
        </p:nvSpPr>
        <p:spPr>
          <a:xfrm>
            <a:off x="8734425" y="4795838"/>
            <a:ext cx="34925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Content Placeholder 10">
            <a:extLst>
              <a:ext uri="{FF2B5EF4-FFF2-40B4-BE49-F238E27FC236}">
                <a16:creationId xmlns:a16="http://schemas.microsoft.com/office/drawing/2014/main" id="{2529724C-CE9F-8CBB-2E7E-560EE43F9F19}"/>
              </a:ext>
            </a:extLst>
          </p:cNvPr>
          <p:cNvSpPr>
            <a:spLocks noGrp="1"/>
          </p:cNvSpPr>
          <p:nvPr>
            <p:ph sz="quarter" idx="19"/>
          </p:nvPr>
        </p:nvSpPr>
        <p:spPr>
          <a:xfrm>
            <a:off x="8734425" y="5840413"/>
            <a:ext cx="409575" cy="60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10">
            <a:extLst>
              <a:ext uri="{FF2B5EF4-FFF2-40B4-BE49-F238E27FC236}">
                <a16:creationId xmlns:a16="http://schemas.microsoft.com/office/drawing/2014/main" id="{F3AE4F3E-C389-8FB6-EE88-BEF2A45D3BE5}"/>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35077815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6C8D211-EE64-A49E-6F40-43A88335DE53}"/>
              </a:ext>
            </a:extLst>
          </p:cNvPr>
          <p:cNvSpPr/>
          <p:nvPr userDrawn="1"/>
        </p:nvSpPr>
        <p:spPr>
          <a:xfrm>
            <a:off x="0" y="-12081"/>
            <a:ext cx="9144000" cy="150506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A56CA-493A-3643-B396-BE97A7E9E9A7}"/>
              </a:ext>
            </a:extLst>
          </p:cNvPr>
          <p:cNvSpPr>
            <a:spLocks noGrp="1"/>
          </p:cNvSpPr>
          <p:nvPr>
            <p:ph type="title"/>
          </p:nvPr>
        </p:nvSpPr>
        <p:spPr/>
        <p:txBody>
          <a:bodyPr/>
          <a:lstStyle>
            <a:lvl1pPr>
              <a:defRPr b="1">
                <a:solidFill>
                  <a:schemeClr val="bg1"/>
                </a:solidFill>
              </a:defRPr>
            </a:lvl1pPr>
          </a:lstStyle>
          <a:p>
            <a:r>
              <a:rPr lang="en-US" dirty="0"/>
              <a:t>Click to edit Master title style</a:t>
            </a:r>
            <a:endParaRPr lang="en-IN" dirty="0"/>
          </a:p>
        </p:txBody>
      </p:sp>
      <p:sp>
        <p:nvSpPr>
          <p:cNvPr id="6" name="Content Placeholder 5">
            <a:extLst>
              <a:ext uri="{FF2B5EF4-FFF2-40B4-BE49-F238E27FC236}">
                <a16:creationId xmlns:a16="http://schemas.microsoft.com/office/drawing/2014/main" id="{9D0C43E4-6914-9962-E923-2079668AA487}"/>
              </a:ext>
            </a:extLst>
          </p:cNvPr>
          <p:cNvSpPr>
            <a:spLocks noGrp="1"/>
          </p:cNvSpPr>
          <p:nvPr>
            <p:ph sz="quarter" idx="10"/>
          </p:nvPr>
        </p:nvSpPr>
        <p:spPr>
          <a:xfrm>
            <a:off x="514350" y="1679575"/>
            <a:ext cx="8115300" cy="262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Content Placeholder 7">
            <a:extLst>
              <a:ext uri="{FF2B5EF4-FFF2-40B4-BE49-F238E27FC236}">
                <a16:creationId xmlns:a16="http://schemas.microsoft.com/office/drawing/2014/main" id="{3D40DEE4-EE99-6D9F-9E01-F55870187152}"/>
              </a:ext>
            </a:extLst>
          </p:cNvPr>
          <p:cNvSpPr>
            <a:spLocks noGrp="1"/>
          </p:cNvSpPr>
          <p:nvPr>
            <p:ph sz="quarter" idx="11"/>
          </p:nvPr>
        </p:nvSpPr>
        <p:spPr>
          <a:xfrm>
            <a:off x="514350" y="4494213"/>
            <a:ext cx="4259263"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Picture Placeholder 9">
            <a:extLst>
              <a:ext uri="{FF2B5EF4-FFF2-40B4-BE49-F238E27FC236}">
                <a16:creationId xmlns:a16="http://schemas.microsoft.com/office/drawing/2014/main" id="{054DD5AE-B1FE-9469-888F-A37FBFE70B98}"/>
              </a:ext>
            </a:extLst>
          </p:cNvPr>
          <p:cNvSpPr>
            <a:spLocks noGrp="1"/>
          </p:cNvSpPr>
          <p:nvPr>
            <p:ph type="pic" sz="quarter" idx="12"/>
          </p:nvPr>
        </p:nvSpPr>
        <p:spPr>
          <a:xfrm>
            <a:off x="5103813" y="4603750"/>
            <a:ext cx="2084387" cy="681038"/>
          </a:xfrm>
        </p:spPr>
        <p:txBody>
          <a:bodyPr/>
          <a:lstStyle/>
          <a:p>
            <a:endParaRPr lang="en-IN"/>
          </a:p>
        </p:txBody>
      </p:sp>
      <p:sp>
        <p:nvSpPr>
          <p:cNvPr id="12" name="Table Placeholder 11">
            <a:extLst>
              <a:ext uri="{FF2B5EF4-FFF2-40B4-BE49-F238E27FC236}">
                <a16:creationId xmlns:a16="http://schemas.microsoft.com/office/drawing/2014/main" id="{881DA401-4FE8-230F-BBAF-88A62BF55EBC}"/>
              </a:ext>
            </a:extLst>
          </p:cNvPr>
          <p:cNvSpPr>
            <a:spLocks noGrp="1"/>
          </p:cNvSpPr>
          <p:nvPr>
            <p:ph type="tbl" sz="quarter" idx="13"/>
          </p:nvPr>
        </p:nvSpPr>
        <p:spPr>
          <a:xfrm>
            <a:off x="6731000" y="5581650"/>
            <a:ext cx="2084388" cy="563563"/>
          </a:xfrm>
        </p:spPr>
        <p:txBody>
          <a:bodyPr/>
          <a:lstStyle/>
          <a:p>
            <a:endParaRPr lang="en-IN"/>
          </a:p>
        </p:txBody>
      </p:sp>
      <p:sp>
        <p:nvSpPr>
          <p:cNvPr id="5" name="Content Placeholder 4">
            <a:extLst>
              <a:ext uri="{FF2B5EF4-FFF2-40B4-BE49-F238E27FC236}">
                <a16:creationId xmlns:a16="http://schemas.microsoft.com/office/drawing/2014/main" id="{7849EE88-1B3B-302C-C6D2-77CF43D9C0D1}"/>
              </a:ext>
            </a:extLst>
          </p:cNvPr>
          <p:cNvSpPr>
            <a:spLocks noGrp="1"/>
          </p:cNvSpPr>
          <p:nvPr>
            <p:ph sz="quarter" idx="17"/>
          </p:nvPr>
        </p:nvSpPr>
        <p:spPr>
          <a:xfrm>
            <a:off x="7737475" y="4873625"/>
            <a:ext cx="892175" cy="708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Content Placeholder 6">
            <a:extLst>
              <a:ext uri="{FF2B5EF4-FFF2-40B4-BE49-F238E27FC236}">
                <a16:creationId xmlns:a16="http://schemas.microsoft.com/office/drawing/2014/main" id="{DF9996A2-90BC-DC5B-BDA7-F5B8A4ED916D}"/>
              </a:ext>
            </a:extLst>
          </p:cNvPr>
          <p:cNvSpPr>
            <a:spLocks noGrp="1"/>
          </p:cNvSpPr>
          <p:nvPr>
            <p:ph sz="quarter" idx="18"/>
          </p:nvPr>
        </p:nvSpPr>
        <p:spPr>
          <a:xfrm>
            <a:off x="8734425" y="4795838"/>
            <a:ext cx="34925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Content Placeholder 10">
            <a:extLst>
              <a:ext uri="{FF2B5EF4-FFF2-40B4-BE49-F238E27FC236}">
                <a16:creationId xmlns:a16="http://schemas.microsoft.com/office/drawing/2014/main" id="{2529724C-CE9F-8CBB-2E7E-560EE43F9F19}"/>
              </a:ext>
            </a:extLst>
          </p:cNvPr>
          <p:cNvSpPr>
            <a:spLocks noGrp="1"/>
          </p:cNvSpPr>
          <p:nvPr>
            <p:ph sz="quarter" idx="19"/>
          </p:nvPr>
        </p:nvSpPr>
        <p:spPr>
          <a:xfrm>
            <a:off x="8734425" y="5840413"/>
            <a:ext cx="409575" cy="60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10">
            <a:extLst>
              <a:ext uri="{FF2B5EF4-FFF2-40B4-BE49-F238E27FC236}">
                <a16:creationId xmlns:a16="http://schemas.microsoft.com/office/drawing/2014/main" id="{F3AE4F3E-C389-8FB6-EE88-BEF2A45D3BE5}"/>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10780351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15C2-2D74-494F-B19E-43AA5F65B8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120857-4236-4E53-BEBA-663C202999B9}"/>
              </a:ext>
            </a:extLst>
          </p:cNvPr>
          <p:cNvSpPr>
            <a:spLocks noGrp="1"/>
          </p:cNvSpPr>
          <p:nvPr>
            <p:ph type="dt" sz="half" idx="10"/>
          </p:nvPr>
        </p:nvSpPr>
        <p:spPr/>
        <p:txBody>
          <a:bodyPr/>
          <a:lstStyle/>
          <a:p>
            <a:fld id="{856D6ABF-39A7-457A-B8DB-70DB2A31CFC8}" type="datetimeFigureOut">
              <a:rPr lang="en-US" smtClean="0"/>
              <a:t>4/28/2024</a:t>
            </a:fld>
            <a:endParaRPr lang="en-US"/>
          </a:p>
        </p:txBody>
      </p:sp>
      <p:sp>
        <p:nvSpPr>
          <p:cNvPr id="4" name="Footer Placeholder 3">
            <a:extLst>
              <a:ext uri="{FF2B5EF4-FFF2-40B4-BE49-F238E27FC236}">
                <a16:creationId xmlns:a16="http://schemas.microsoft.com/office/drawing/2014/main" id="{68881932-4726-4F57-B050-A5969A0958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8F7DA0-7386-4116-A0FB-AC2771BBE0F0}"/>
              </a:ext>
            </a:extLst>
          </p:cNvPr>
          <p:cNvSpPr>
            <a:spLocks noGrp="1"/>
          </p:cNvSpPr>
          <p:nvPr>
            <p:ph type="sldNum" sz="quarter" idx="12"/>
          </p:nvPr>
        </p:nvSpPr>
        <p:spPr/>
        <p:txBody>
          <a:bodyPr/>
          <a:lstStyle/>
          <a:p>
            <a:fld id="{E3DD3573-C0E1-41FA-8CDF-0A74CBC55766}" type="slidenum">
              <a:rPr lang="en-US" smtClean="0"/>
              <a:t>‹#›</a:t>
            </a:fld>
            <a:endParaRPr lang="en-US"/>
          </a:p>
        </p:txBody>
      </p:sp>
    </p:spTree>
    <p:extLst>
      <p:ext uri="{BB962C8B-B14F-4D97-AF65-F5344CB8AC3E}">
        <p14:creationId xmlns:p14="http://schemas.microsoft.com/office/powerpoint/2010/main" val="16343642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76E0E-8FCE-48F5-9343-49F0296E47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897865-57D0-4126-B002-269E010A17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90AF07-82C0-49E1-AE2D-A3A1573299E0}"/>
              </a:ext>
            </a:extLst>
          </p:cNvPr>
          <p:cNvSpPr>
            <a:spLocks noGrp="1"/>
          </p:cNvSpPr>
          <p:nvPr>
            <p:ph type="dt" sz="half" idx="10"/>
          </p:nvPr>
        </p:nvSpPr>
        <p:spPr/>
        <p:txBody>
          <a:bodyPr/>
          <a:lstStyle/>
          <a:p>
            <a:fld id="{856D6ABF-39A7-457A-B8DB-70DB2A31CFC8}" type="datetimeFigureOut">
              <a:rPr lang="en-US" smtClean="0"/>
              <a:t>4/28/2024</a:t>
            </a:fld>
            <a:endParaRPr lang="en-US"/>
          </a:p>
        </p:txBody>
      </p:sp>
      <p:sp>
        <p:nvSpPr>
          <p:cNvPr id="5" name="Footer Placeholder 4">
            <a:extLst>
              <a:ext uri="{FF2B5EF4-FFF2-40B4-BE49-F238E27FC236}">
                <a16:creationId xmlns:a16="http://schemas.microsoft.com/office/drawing/2014/main" id="{B188284B-448A-46B1-8F5D-37F424407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0109BF-E573-4A84-92B6-9ED19F9EF709}"/>
              </a:ext>
            </a:extLst>
          </p:cNvPr>
          <p:cNvSpPr>
            <a:spLocks noGrp="1"/>
          </p:cNvSpPr>
          <p:nvPr>
            <p:ph type="sldNum" sz="quarter" idx="12"/>
          </p:nvPr>
        </p:nvSpPr>
        <p:spPr/>
        <p:txBody>
          <a:bodyPr/>
          <a:lstStyle/>
          <a:p>
            <a:fld id="{E3DD3573-C0E1-41FA-8CDF-0A74CBC55766}" type="slidenum">
              <a:rPr lang="en-US" smtClean="0"/>
              <a:t>‹#›</a:t>
            </a:fld>
            <a:endParaRPr lang="en-US"/>
          </a:p>
        </p:txBody>
      </p:sp>
    </p:spTree>
    <p:extLst>
      <p:ext uri="{BB962C8B-B14F-4D97-AF65-F5344CB8AC3E}">
        <p14:creationId xmlns:p14="http://schemas.microsoft.com/office/powerpoint/2010/main" val="5365380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AB56744-DBE5-4D8F-811C-67EB088C2C9F}" type="datetime1">
              <a:rPr lang="en-US" smtClean="0"/>
              <a:t>4/28/2024</a:t>
            </a:fld>
            <a:endParaRPr lang="en-US"/>
          </a:p>
        </p:txBody>
      </p:sp>
      <p:sp>
        <p:nvSpPr>
          <p:cNvPr id="5" name="Footer Placeholder 4"/>
          <p:cNvSpPr>
            <a:spLocks noGrp="1"/>
          </p:cNvSpPr>
          <p:nvPr>
            <p:ph type="ftr" sz="quarter" idx="11"/>
          </p:nvPr>
        </p:nvSpPr>
        <p:spPr/>
        <p:txBody>
          <a:bodyPr/>
          <a:lstStyle/>
          <a:p>
            <a:r>
              <a:rPr lang="en-US"/>
              <a:t>Professor Suhas Sridharan     Fall 2014</a:t>
            </a:r>
          </a:p>
        </p:txBody>
      </p:sp>
      <p:sp>
        <p:nvSpPr>
          <p:cNvPr id="6" name="Slide Number Placeholder 5"/>
          <p:cNvSpPr>
            <a:spLocks noGrp="1"/>
          </p:cNvSpPr>
          <p:nvPr>
            <p:ph type="sldNum" sz="quarter" idx="12"/>
          </p:nvPr>
        </p:nvSpPr>
        <p:spPr>
          <a:xfrm>
            <a:off x="6781800" y="6280150"/>
            <a:ext cx="2133600" cy="365125"/>
          </a:xfrm>
        </p:spPr>
        <p:txBody>
          <a:bodyPr/>
          <a:lstStyle/>
          <a:p>
            <a:fld id="{CFEFCF7E-18A1-4C69-AB32-562E04F3D2E0}" type="slidenum">
              <a:rPr lang="en-US" smtClean="0"/>
              <a:t>‹#›</a:t>
            </a:fld>
            <a:endParaRPr lang="en-US" dirty="0"/>
          </a:p>
        </p:txBody>
      </p:sp>
    </p:spTree>
    <p:extLst>
      <p:ext uri="{BB962C8B-B14F-4D97-AF65-F5344CB8AC3E}">
        <p14:creationId xmlns:p14="http://schemas.microsoft.com/office/powerpoint/2010/main" val="3976343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4961351"/>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Wingdings" panose="05000000000000000000" pitchFamily="2" charset="2"/>
              <a:buChar char="§"/>
              <a:defRPr sz="2600"/>
            </a:lvl2pPr>
            <a:lvl3pPr marL="1346200" indent="-449263">
              <a:lnSpc>
                <a:spcPct val="100000"/>
              </a:lnSpc>
              <a:spcBef>
                <a:spcPts val="624"/>
              </a:spcBef>
              <a:buClr>
                <a:schemeClr val="tx1"/>
              </a:buClr>
              <a:buFont typeface="Arial" panose="020B0604020202020204" pitchFamily="34" charset="0"/>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Content Placeholder 10">
            <a:extLst>
              <a:ext uri="{FF2B5EF4-FFF2-40B4-BE49-F238E27FC236}">
                <a16:creationId xmlns:a16="http://schemas.microsoft.com/office/drawing/2014/main" id="{D2221A6F-C93D-8242-70B3-98BB98D32F24}"/>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1044837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1570147"/>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Wingdings" panose="05000000000000000000" pitchFamily="2" charset="2"/>
              <a:buChar char="§"/>
              <a:defRPr sz="2600"/>
            </a:lvl2pPr>
            <a:lvl3pPr marL="1346200" indent="-449263">
              <a:lnSpc>
                <a:spcPct val="100000"/>
              </a:lnSpc>
              <a:spcBef>
                <a:spcPts val="624"/>
              </a:spcBef>
              <a:buClr>
                <a:schemeClr val="tx1"/>
              </a:buClr>
              <a:buFont typeface="Arial" panose="020B0604020202020204" pitchFamily="34" charset="0"/>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8" name="LON">
            <a:extLst>
              <a:ext uri="{FF2B5EF4-FFF2-40B4-BE49-F238E27FC236}">
                <a16:creationId xmlns:a16="http://schemas.microsoft.com/office/drawing/2014/main" id="{99E7EF1F-4BF7-4097-8BFD-4003856355DE}"/>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0"/>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38"/>
            <a:ext cx="8037512" cy="1233487"/>
          </a:xfrm>
        </p:spPr>
        <p:txBody>
          <a:bodyPr/>
          <a:lstStyle>
            <a:lvl1pPr marL="219456" indent="-219456">
              <a:lnSpc>
                <a:spcPct val="100000"/>
              </a:lnSpc>
              <a:spcBef>
                <a:spcPts val="624"/>
              </a:spcBef>
              <a:defRPr lang="en-US" sz="2800" kern="1200" dirty="0">
                <a:solidFill>
                  <a:schemeClr val="tx1"/>
                </a:solidFill>
                <a:latin typeface="+mn-lt"/>
                <a:ea typeface="+mn-ea"/>
                <a:cs typeface="+mn-cs"/>
              </a:defRPr>
            </a:lvl1pPr>
            <a:lvl2pPr>
              <a:lnSpc>
                <a:spcPct val="100000"/>
              </a:lnSpc>
              <a:spcBef>
                <a:spcPts val="624"/>
              </a:spcBef>
              <a:defRPr lang="en-US" sz="2600" kern="1200" dirty="0">
                <a:solidFill>
                  <a:schemeClr val="tx1"/>
                </a:solidFill>
                <a:latin typeface="+mn-lt"/>
                <a:ea typeface="+mn-ea"/>
                <a:cs typeface="+mn-cs"/>
              </a:defRPr>
            </a:lvl2pPr>
            <a:lvl3pPr>
              <a:lnSpc>
                <a:spcPct val="100000"/>
              </a:lnSpc>
              <a:spcBef>
                <a:spcPts val="624"/>
              </a:spcBef>
              <a:defRPr lang="en-US" sz="2400" kern="1200" dirty="0">
                <a:solidFill>
                  <a:schemeClr val="tx1"/>
                </a:solidFill>
                <a:latin typeface="+mn-lt"/>
                <a:ea typeface="+mn-ea"/>
                <a:cs typeface="+mn-cs"/>
              </a:defRPr>
            </a:lvl3pPr>
            <a:lvl4pPr>
              <a:defRPr/>
            </a:lvl4pPr>
            <a:lvl5pPr>
              <a:lnSpc>
                <a:spcPct val="100000"/>
              </a:lnSpc>
              <a:spcBef>
                <a:spcPts val="624"/>
              </a:spcBef>
              <a:defRPr/>
            </a:lvl5pPr>
          </a:lstStyle>
          <a:p>
            <a:pPr marL="457200" lvl="0" indent="-457200" algn="l" defTabSz="685800" rtl="0" eaLnBrk="1" latinLnBrk="0" hangingPunct="1">
              <a:lnSpc>
                <a:spcPct val="100000"/>
              </a:lnSpc>
              <a:spcBef>
                <a:spcPts val="624"/>
              </a:spcBef>
              <a:buClr>
                <a:schemeClr val="accent2"/>
              </a:buClr>
              <a:buFont typeface="Arial" panose="020B0604020202020204" pitchFamily="34" charset="0"/>
              <a:buChar char="•"/>
            </a:pPr>
            <a:r>
              <a:rPr lang="en-US" dirty="0"/>
              <a:t>Click to edit Master text styles</a:t>
            </a:r>
          </a:p>
          <a:p>
            <a:pPr marL="896938" lvl="1" indent="-452438" algn="l" defTabSz="685800" rtl="0" eaLnBrk="1" latinLnBrk="0" hangingPunct="1">
              <a:lnSpc>
                <a:spcPct val="100000"/>
              </a:lnSpc>
              <a:spcBef>
                <a:spcPts val="624"/>
              </a:spcBef>
              <a:buClr>
                <a:schemeClr val="accent2"/>
              </a:buClr>
              <a:buSzPct val="80000"/>
              <a:buFont typeface="Wingdings" panose="05000000000000000000" pitchFamily="2" charset="2"/>
              <a:buChar char="§"/>
            </a:pPr>
            <a:r>
              <a:rPr lang="en-US" dirty="0"/>
              <a:t>Second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Third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5"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8"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0"/>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3" y="3352800"/>
            <a:ext cx="941387" cy="1452563"/>
          </a:xfrm>
        </p:spPr>
        <p:txBody>
          <a:bodyPr/>
          <a:lstStyle/>
          <a:p>
            <a:endParaRPr lang="en-IN"/>
          </a:p>
        </p:txBody>
      </p:sp>
    </p:spTree>
    <p:extLst>
      <p:ext uri="{BB962C8B-B14F-4D97-AF65-F5344CB8AC3E}">
        <p14:creationId xmlns:p14="http://schemas.microsoft.com/office/powerpoint/2010/main" val="1562405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1570147"/>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0"/>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38"/>
            <a:ext cx="8037512" cy="1233487"/>
          </a:xfrm>
        </p:spPr>
        <p:txBody>
          <a:bodyPr/>
          <a:lstStyle>
            <a:lvl1pPr marL="219456" indent="-219456">
              <a:lnSpc>
                <a:spcPct val="100000"/>
              </a:lnSpc>
              <a:spcBef>
                <a:spcPts val="624"/>
              </a:spcBef>
              <a:defRPr lang="en-US" sz="2800" kern="1200" dirty="0">
                <a:solidFill>
                  <a:schemeClr val="tx1"/>
                </a:solidFill>
                <a:latin typeface="+mn-lt"/>
                <a:ea typeface="+mn-ea"/>
                <a:cs typeface="+mn-cs"/>
              </a:defRPr>
            </a:lvl1pPr>
            <a:lvl2pPr>
              <a:lnSpc>
                <a:spcPct val="100000"/>
              </a:lnSpc>
              <a:spcBef>
                <a:spcPts val="624"/>
              </a:spcBef>
              <a:defRPr lang="en-US" sz="2600" kern="1200" dirty="0">
                <a:solidFill>
                  <a:schemeClr val="tx1"/>
                </a:solidFill>
                <a:latin typeface="+mn-lt"/>
                <a:ea typeface="+mn-ea"/>
                <a:cs typeface="+mn-cs"/>
              </a:defRPr>
            </a:lvl2pPr>
            <a:lvl3pPr>
              <a:lnSpc>
                <a:spcPct val="100000"/>
              </a:lnSpc>
              <a:spcBef>
                <a:spcPts val="624"/>
              </a:spcBef>
              <a:defRPr lang="en-US" sz="2400" kern="1200" dirty="0">
                <a:solidFill>
                  <a:schemeClr val="tx1"/>
                </a:solidFill>
                <a:latin typeface="+mn-lt"/>
                <a:ea typeface="+mn-ea"/>
                <a:cs typeface="+mn-cs"/>
              </a:defRPr>
            </a:lvl3pPr>
            <a:lvl4pPr>
              <a:defRPr/>
            </a:lvl4pPr>
            <a:lvl5pPr>
              <a:lnSpc>
                <a:spcPct val="100000"/>
              </a:lnSpc>
              <a:spcBef>
                <a:spcPts val="624"/>
              </a:spcBef>
              <a:defRPr/>
            </a:lvl5pPr>
          </a:lstStyle>
          <a:p>
            <a:pPr marL="457200" lvl="0" indent="-457200" algn="l" defTabSz="685800" rtl="0" eaLnBrk="1" latinLnBrk="0" hangingPunct="1">
              <a:lnSpc>
                <a:spcPct val="100000"/>
              </a:lnSpc>
              <a:spcBef>
                <a:spcPts val="624"/>
              </a:spcBef>
              <a:buClr>
                <a:schemeClr val="accent2"/>
              </a:buClr>
              <a:buFont typeface="Arial" panose="020B0604020202020204" pitchFamily="34" charset="0"/>
              <a:buChar char="•"/>
            </a:pPr>
            <a:r>
              <a:rPr lang="en-US" dirty="0"/>
              <a:t>Click to edit Master text styles</a:t>
            </a:r>
          </a:p>
          <a:p>
            <a:pPr marL="896938" lvl="1" indent="-452438" algn="l" defTabSz="685800" rtl="0" eaLnBrk="1" latinLnBrk="0" hangingPunct="1">
              <a:lnSpc>
                <a:spcPct val="100000"/>
              </a:lnSpc>
              <a:spcBef>
                <a:spcPts val="624"/>
              </a:spcBef>
              <a:buClr>
                <a:schemeClr val="accent2"/>
              </a:buClr>
              <a:buSzPct val="80000"/>
              <a:buFont typeface="Wingdings" panose="05000000000000000000" pitchFamily="2" charset="2"/>
              <a:buChar char="§"/>
            </a:pPr>
            <a:r>
              <a:rPr lang="en-US" dirty="0"/>
              <a:t>Second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Third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5"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8"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0"/>
            <a:ext cx="941388" cy="1452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3" y="3352800"/>
            <a:ext cx="941387" cy="1452563"/>
          </a:xfrm>
        </p:spPr>
        <p:txBody>
          <a:bodyPr/>
          <a:lstStyle/>
          <a:p>
            <a:endParaRPr lang="en-IN"/>
          </a:p>
        </p:txBody>
      </p:sp>
      <p:sp>
        <p:nvSpPr>
          <p:cNvPr id="11" name="Content Placeholder 10">
            <a:extLst>
              <a:ext uri="{FF2B5EF4-FFF2-40B4-BE49-F238E27FC236}">
                <a16:creationId xmlns:a16="http://schemas.microsoft.com/office/drawing/2014/main" id="{257F106F-C4AA-667D-9CFE-E44D7933D603}"/>
              </a:ext>
            </a:extLst>
          </p:cNvPr>
          <p:cNvSpPr>
            <a:spLocks noGrp="1"/>
          </p:cNvSpPr>
          <p:nvPr>
            <p:ph sz="quarter" idx="23"/>
          </p:nvPr>
        </p:nvSpPr>
        <p:spPr>
          <a:xfrm>
            <a:off x="7985125" y="4398963"/>
            <a:ext cx="895350" cy="109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3" name="Content Placeholder 12">
            <a:extLst>
              <a:ext uri="{FF2B5EF4-FFF2-40B4-BE49-F238E27FC236}">
                <a16:creationId xmlns:a16="http://schemas.microsoft.com/office/drawing/2014/main" id="{EE36D992-6310-72BF-1EFC-A45406EBBB76}"/>
              </a:ext>
            </a:extLst>
          </p:cNvPr>
          <p:cNvSpPr>
            <a:spLocks noGrp="1"/>
          </p:cNvSpPr>
          <p:nvPr>
            <p:ph sz="quarter" idx="24"/>
          </p:nvPr>
        </p:nvSpPr>
        <p:spPr>
          <a:xfrm>
            <a:off x="8816975" y="4287838"/>
            <a:ext cx="404813" cy="137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5" name="Content Placeholder 10">
            <a:extLst>
              <a:ext uri="{FF2B5EF4-FFF2-40B4-BE49-F238E27FC236}">
                <a16:creationId xmlns:a16="http://schemas.microsoft.com/office/drawing/2014/main" id="{DD23546F-DA67-826B-025F-F0F920035AE1}"/>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681114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lus 1 column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E3FF190-56AE-0B4D-86D2-C76B1C4C4811}"/>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a:extLst>
              <a:ext uri="{FF2B5EF4-FFF2-40B4-BE49-F238E27FC236}">
                <a16:creationId xmlns:a16="http://schemas.microsoft.com/office/drawing/2014/main" id="{D4BD2D34-5403-5E4F-8B40-56327BFEB86B}"/>
              </a:ext>
            </a:extLst>
          </p:cNvPr>
          <p:cNvSpPr>
            <a:spLocks noGrp="1"/>
          </p:cNvSpPr>
          <p:nvPr>
            <p:ph sz="quarter" idx="12" hasCustomPrompt="1"/>
          </p:nvPr>
        </p:nvSpPr>
        <p:spPr>
          <a:xfrm>
            <a:off x="513862" y="1424065"/>
            <a:ext cx="8115301" cy="4961351"/>
          </a:xfrm>
          <a:prstGeom prst="rect">
            <a:avLst/>
          </a:prstGeom>
        </p:spPr>
        <p:txBody>
          <a:bodyPr>
            <a:normAutofit/>
          </a:bodyPr>
          <a:lstStyle>
            <a:lvl1pPr marL="0" indent="0">
              <a:spcBef>
                <a:spcPts val="1000"/>
              </a:spcBef>
              <a:buFont typeface="Arial" panose="020B0604020202020204" pitchFamily="34" charset="0"/>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text or image</a:t>
            </a:r>
          </a:p>
        </p:txBody>
      </p:sp>
      <p:sp>
        <p:nvSpPr>
          <p:cNvPr id="8" name="Slide Number Placeholder 5">
            <a:extLst>
              <a:ext uri="{FF2B5EF4-FFF2-40B4-BE49-F238E27FC236}">
                <a16:creationId xmlns:a16="http://schemas.microsoft.com/office/drawing/2014/main" id="{D42DF01E-C353-4DCB-AB8F-8E9E6685746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9" name="LON">
            <a:extLst>
              <a:ext uri="{FF2B5EF4-FFF2-40B4-BE49-F238E27FC236}">
                <a16:creationId xmlns:a16="http://schemas.microsoft.com/office/drawing/2014/main" id="{736A2011-FD29-4BA8-B1B7-4BEE7E6355A0}"/>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7" name="TextBox 6">
            <a:extLst>
              <a:ext uri="{FF2B5EF4-FFF2-40B4-BE49-F238E27FC236}">
                <a16:creationId xmlns:a16="http://schemas.microsoft.com/office/drawing/2014/main" id="{D5690F73-0E7D-42E3-BC4B-82078DA0588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132161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lus 2 columns">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431E7A4-C9C8-F34D-B1BD-4D02B4DFAF0A}"/>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11" name="Content Placeholder">
            <a:extLst>
              <a:ext uri="{FF2B5EF4-FFF2-40B4-BE49-F238E27FC236}">
                <a16:creationId xmlns:a16="http://schemas.microsoft.com/office/drawing/2014/main" id="{1939B3BB-CD8E-014F-8EFF-BD7A719BA5CF}"/>
              </a:ext>
            </a:extLst>
          </p:cNvPr>
          <p:cNvSpPr>
            <a:spLocks noGrp="1"/>
          </p:cNvSpPr>
          <p:nvPr>
            <p:ph sz="quarter" idx="12" hasCustomPrompt="1"/>
          </p:nvPr>
        </p:nvSpPr>
        <p:spPr>
          <a:xfrm>
            <a:off x="513862" y="1428958"/>
            <a:ext cx="8115301" cy="4927394"/>
          </a:xfrm>
        </p:spPr>
        <p:txBody>
          <a:bodyPr numCol="2" spcCol="457200">
            <a:normAutofit/>
          </a:bodyPr>
          <a:lstStyle>
            <a:lvl1pPr marL="385763" indent="-385763">
              <a:spcBef>
                <a:spcPts val="1000"/>
              </a:spcBef>
              <a:buFont typeface="+mj-lt"/>
              <a:buAutoNum type="arabicPeriod"/>
              <a:defRPr sz="2800"/>
            </a:lvl1pPr>
          </a:lstStyle>
          <a:p>
            <a:pPr lvl="0"/>
            <a:r>
              <a:rPr lang="en-US" dirty="0"/>
              <a:t>Click to add text or image</a:t>
            </a:r>
          </a:p>
        </p:txBody>
      </p:sp>
      <p:sp>
        <p:nvSpPr>
          <p:cNvPr id="4" name="Slide Number Placeholder 5">
            <a:extLst>
              <a:ext uri="{FF2B5EF4-FFF2-40B4-BE49-F238E27FC236}">
                <a16:creationId xmlns:a16="http://schemas.microsoft.com/office/drawing/2014/main" id="{27D9ABF2-791F-41D1-BEFE-39648C12777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LON">
            <a:extLst>
              <a:ext uri="{FF2B5EF4-FFF2-40B4-BE49-F238E27FC236}">
                <a16:creationId xmlns:a16="http://schemas.microsoft.com/office/drawing/2014/main" id="{E85E7169-A807-43D3-9D70-D0BABC5A2436}"/>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F5EFBB2E-A1F8-4B02-9EDA-C217775307DE}"/>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2502041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lus 2 column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45FC24C-2D07-1245-BB5E-7A50D0AE115A}"/>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a:extLst>
              <a:ext uri="{FF2B5EF4-FFF2-40B4-BE49-F238E27FC236}">
                <a16:creationId xmlns:a16="http://schemas.microsoft.com/office/drawing/2014/main" id="{40D17E47-229C-5E4C-A647-00CFE969C39A}"/>
              </a:ext>
            </a:extLst>
          </p:cNvPr>
          <p:cNvSpPr>
            <a:spLocks noGrp="1"/>
          </p:cNvSpPr>
          <p:nvPr>
            <p:ph sz="quarter" idx="12" hasCustomPrompt="1"/>
          </p:nvPr>
        </p:nvSpPr>
        <p:spPr>
          <a:xfrm>
            <a:off x="513862" y="1428958"/>
            <a:ext cx="8115301" cy="4927394"/>
          </a:xfrm>
        </p:spPr>
        <p:txBody>
          <a:bodyPr numCol="2" spcCol="457200">
            <a:normAutofit/>
          </a:bodyPr>
          <a:lstStyle>
            <a:lvl1pPr marL="385763" indent="-385763">
              <a:spcBef>
                <a:spcPts val="1000"/>
              </a:spcBef>
              <a:buFont typeface="+mj-lt"/>
              <a:buAutoNum type="arabicPeriod"/>
              <a:defRPr sz="2800"/>
            </a:lvl1pPr>
          </a:lstStyle>
          <a:p>
            <a:pPr lvl="0"/>
            <a:r>
              <a:rPr lang="en-US" dirty="0"/>
              <a:t>Click to add text or image</a:t>
            </a:r>
          </a:p>
        </p:txBody>
      </p:sp>
      <p:sp>
        <p:nvSpPr>
          <p:cNvPr id="5" name="LON">
            <a:extLst>
              <a:ext uri="{FF2B5EF4-FFF2-40B4-BE49-F238E27FC236}">
                <a16:creationId xmlns:a16="http://schemas.microsoft.com/office/drawing/2014/main" id="{24D4F3B7-367D-C343-B199-03EF10B1E7D4}"/>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Slide Number Placeholder 5">
            <a:extLst>
              <a:ext uri="{FF2B5EF4-FFF2-40B4-BE49-F238E27FC236}">
                <a16:creationId xmlns:a16="http://schemas.microsoft.com/office/drawing/2014/main" id="{55540277-D031-40E9-9B78-22FA1367ADD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7" name="TextBox 6">
            <a:extLst>
              <a:ext uri="{FF2B5EF4-FFF2-40B4-BE49-F238E27FC236}">
                <a16:creationId xmlns:a16="http://schemas.microsoft.com/office/drawing/2014/main" id="{D4E906A9-C981-48BF-8F28-821EFFE5B41A}"/>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408534582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513862" y="460255"/>
            <a:ext cx="8115302" cy="84931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p:cNvSpPr>
            <a:spLocks noGrp="1"/>
          </p:cNvSpPr>
          <p:nvPr>
            <p:ph type="body" idx="1"/>
          </p:nvPr>
        </p:nvSpPr>
        <p:spPr>
          <a:xfrm>
            <a:off x="513861" y="1452563"/>
            <a:ext cx="8115301" cy="45825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p:txBody>
      </p:sp>
      <p:grpSp>
        <p:nvGrpSpPr>
          <p:cNvPr id="13" name="Decorative">
            <a:extLst>
              <a:ext uri="{FF2B5EF4-FFF2-40B4-BE49-F238E27FC236}">
                <a16:creationId xmlns:a16="http://schemas.microsoft.com/office/drawing/2014/main" id="{CCA493B3-CA46-AE42-92E0-65E2C321C4EE}"/>
              </a:ext>
              <a:ext uri="{C183D7F6-B498-43B3-948B-1728B52AA6E4}">
                <adec:decorative xmlns:adec="http://schemas.microsoft.com/office/drawing/2017/decorative" val="1"/>
              </a:ext>
            </a:extLst>
          </p:cNvPr>
          <p:cNvGrpSpPr/>
          <p:nvPr userDrawn="1"/>
        </p:nvGrpSpPr>
        <p:grpSpPr>
          <a:xfrm>
            <a:off x="0" y="6446652"/>
            <a:ext cx="9144000" cy="457200"/>
            <a:chOff x="0" y="6437034"/>
            <a:chExt cx="12192000" cy="457200"/>
          </a:xfrm>
        </p:grpSpPr>
        <p:sp>
          <p:nvSpPr>
            <p:cNvPr id="9" name="Rectangle">
              <a:extLst>
                <a:ext uri="{FF2B5EF4-FFF2-40B4-BE49-F238E27FC236}">
                  <a16:creationId xmlns:a16="http://schemas.microsoft.com/office/drawing/2014/main" id="{1435C606-734A-6E44-8696-5C3FDC502060}"/>
                </a:ext>
              </a:extLst>
            </p:cNvPr>
            <p:cNvSpPr/>
            <p:nvPr userDrawn="1"/>
          </p:nvSpPr>
          <p:spPr>
            <a:xfrm>
              <a:off x="457200" y="6437034"/>
              <a:ext cx="112776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a:extLst>
                <a:ext uri="{FF2B5EF4-FFF2-40B4-BE49-F238E27FC236}">
                  <a16:creationId xmlns:a16="http://schemas.microsoft.com/office/drawing/2014/main" id="{3F0CDFAC-CEDE-EC48-B4AF-B38FC99BC062}"/>
                </a:ext>
              </a:extLst>
            </p:cNvPr>
            <p:cNvSpPr/>
            <p:nvPr userDrawn="1"/>
          </p:nvSpPr>
          <p:spPr>
            <a:xfrm>
              <a:off x="0" y="6437034"/>
              <a:ext cx="4572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a:extLst>
                <a:ext uri="{FF2B5EF4-FFF2-40B4-BE49-F238E27FC236}">
                  <a16:creationId xmlns:a16="http://schemas.microsoft.com/office/drawing/2014/main" id="{8653603B-C5BF-254D-A851-223464C33766}"/>
                </a:ext>
              </a:extLst>
            </p:cNvPr>
            <p:cNvSpPr/>
            <p:nvPr userDrawn="1"/>
          </p:nvSpPr>
          <p:spPr>
            <a:xfrm>
              <a:off x="11734800" y="6437034"/>
              <a:ext cx="4572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5" name="Logo" descr="Wiley logo">
            <a:extLst>
              <a:ext uri="{FF2B5EF4-FFF2-40B4-BE49-F238E27FC236}">
                <a16:creationId xmlns:a16="http://schemas.microsoft.com/office/drawing/2014/main" id="{7C7EE61F-0A99-B444-AF52-6D916C599FBA}"/>
              </a:ext>
            </a:extLst>
          </p:cNvPr>
          <p:cNvPicPr>
            <a:picLocks noChangeAspect="1"/>
          </p:cNvPicPr>
          <p:nvPr userDrawn="1"/>
        </p:nvPicPr>
        <p:blipFill>
          <a:blip r:embed="rId37"/>
          <a:stretch>
            <a:fillRect/>
          </a:stretch>
        </p:blipFill>
        <p:spPr>
          <a:xfrm>
            <a:off x="513861" y="6567368"/>
            <a:ext cx="914400" cy="192617"/>
          </a:xfrm>
          <a:prstGeom prst="rect">
            <a:avLst/>
          </a:prstGeom>
        </p:spPr>
      </p:pic>
      <p:sp>
        <p:nvSpPr>
          <p:cNvPr id="12" name="TextBox 11">
            <a:extLst>
              <a:ext uri="{FF2B5EF4-FFF2-40B4-BE49-F238E27FC236}">
                <a16:creationId xmlns:a16="http://schemas.microsoft.com/office/drawing/2014/main" id="{608B8392-502A-CF6E-FDF1-EBB663540CE7}"/>
              </a:ext>
            </a:extLst>
          </p:cNvPr>
          <p:cNvSpPr txBox="1"/>
          <p:nvPr userDrawn="1"/>
        </p:nvSpPr>
        <p:spPr>
          <a:xfrm>
            <a:off x="2286000" y="6477000"/>
            <a:ext cx="44958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bg1"/>
                </a:solidFill>
                <a:effectLst/>
                <a:latin typeface="Calibri" panose="020F0502020204030204" pitchFamily="34" charset="0"/>
              </a:rPr>
              <a:t>Copyright © John Wiley &amp; Sons, Inc.</a:t>
            </a:r>
            <a:endParaRPr lang="en-US" sz="1400" dirty="0">
              <a:solidFill>
                <a:schemeClr val="bg1"/>
              </a:solidFill>
            </a:endParaRPr>
          </a:p>
        </p:txBody>
      </p:sp>
    </p:spTree>
    <p:extLst>
      <p:ext uri="{BB962C8B-B14F-4D97-AF65-F5344CB8AC3E}">
        <p14:creationId xmlns:p14="http://schemas.microsoft.com/office/powerpoint/2010/main" val="3952615297"/>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86" r:id="rId3"/>
    <p:sldLayoutId id="2147483687" r:id="rId4"/>
    <p:sldLayoutId id="2147483711" r:id="rId5"/>
    <p:sldLayoutId id="2147483714" r:id="rId6"/>
    <p:sldLayoutId id="2147483699" r:id="rId7"/>
    <p:sldLayoutId id="2147483688" r:id="rId8"/>
    <p:sldLayoutId id="2147483700" r:id="rId9"/>
    <p:sldLayoutId id="2147483676" r:id="rId10"/>
    <p:sldLayoutId id="2147483701" r:id="rId11"/>
    <p:sldLayoutId id="2147483689" r:id="rId12"/>
    <p:sldLayoutId id="2147483702" r:id="rId13"/>
    <p:sldLayoutId id="2147483690" r:id="rId14"/>
    <p:sldLayoutId id="2147483703" r:id="rId15"/>
    <p:sldLayoutId id="2147483692" r:id="rId16"/>
    <p:sldLayoutId id="2147483704" r:id="rId17"/>
    <p:sldLayoutId id="2147483693" r:id="rId18"/>
    <p:sldLayoutId id="2147483705" r:id="rId19"/>
    <p:sldLayoutId id="2147483691" r:id="rId20"/>
    <p:sldLayoutId id="2147483706" r:id="rId21"/>
    <p:sldLayoutId id="2147483694" r:id="rId22"/>
    <p:sldLayoutId id="2147483707" r:id="rId23"/>
    <p:sldLayoutId id="2147483695" r:id="rId24"/>
    <p:sldLayoutId id="2147483708" r:id="rId25"/>
    <p:sldLayoutId id="2147483696" r:id="rId26"/>
    <p:sldLayoutId id="2147483709" r:id="rId27"/>
    <p:sldLayoutId id="2147483710" r:id="rId28"/>
    <p:sldLayoutId id="2147483698" r:id="rId29"/>
    <p:sldLayoutId id="2147483712" r:id="rId30"/>
    <p:sldLayoutId id="2147483713" r:id="rId31"/>
    <p:sldLayoutId id="2147483715" r:id="rId32"/>
    <p:sldLayoutId id="2147483716" r:id="rId33"/>
    <p:sldLayoutId id="2147483717" r:id="rId34"/>
    <p:sldLayoutId id="2147483718" r:id="rId35"/>
  </p:sldLayoutIdLst>
  <p:hf sldNum="0" hdr="0" dt="0"/>
  <p:txStyles>
    <p:titleStyle>
      <a:lvl1pPr algn="l" defTabSz="685800" rtl="0" eaLnBrk="1" latinLnBrk="0" hangingPunct="1">
        <a:lnSpc>
          <a:spcPct val="90000"/>
        </a:lnSpc>
        <a:spcBef>
          <a:spcPct val="0"/>
        </a:spcBef>
        <a:buNone/>
        <a:defRPr sz="4000" b="0" i="0" kern="1200">
          <a:solidFill>
            <a:schemeClr val="accent2"/>
          </a:solidFill>
          <a:latin typeface="+mj-lt"/>
          <a:ea typeface="+mj-ea"/>
          <a:cs typeface="Calibri" panose="020F0502020204030204" pitchFamily="34" charset="0"/>
        </a:defRPr>
      </a:lvl1pPr>
    </p:titleStyle>
    <p:body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hyperlink" Target="https://itso.cuhk.edu.cn/en/node/169" TargetMode="External"/><Relationship Id="rId2" Type="http://schemas.openxmlformats.org/officeDocument/2006/relationships/hyperlink" Target="https://education.wiley.com/ngonboard/index.html#/signup" TargetMode="Externa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4.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hyperlink" Target="http://www.wileyplus.com/go/login" TargetMode="External"/><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45.png"/><Relationship Id="rId18" Type="http://schemas.openxmlformats.org/officeDocument/2006/relationships/customXml" Target="../ink/ink9.xml"/><Relationship Id="rId3" Type="http://schemas.openxmlformats.org/officeDocument/2006/relationships/image" Target="../media/image40.png"/><Relationship Id="rId21" Type="http://schemas.openxmlformats.org/officeDocument/2006/relationships/image" Target="../media/image49.png"/><Relationship Id="rId7" Type="http://schemas.openxmlformats.org/officeDocument/2006/relationships/image" Target="../media/image42.png"/><Relationship Id="rId12" Type="http://schemas.openxmlformats.org/officeDocument/2006/relationships/customXml" Target="../ink/ink6.xml"/><Relationship Id="rId17" Type="http://schemas.openxmlformats.org/officeDocument/2006/relationships/image" Target="../media/image47.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31.xml"/><Relationship Id="rId6" Type="http://schemas.openxmlformats.org/officeDocument/2006/relationships/customXml" Target="../ink/ink3.xml"/><Relationship Id="rId11" Type="http://schemas.openxmlformats.org/officeDocument/2006/relationships/image" Target="../media/image44.png"/><Relationship Id="rId5" Type="http://schemas.openxmlformats.org/officeDocument/2006/relationships/image" Target="../media/image41.png"/><Relationship Id="rId15" Type="http://schemas.openxmlformats.org/officeDocument/2006/relationships/image" Target="../media/image46.png"/><Relationship Id="rId10" Type="http://schemas.openxmlformats.org/officeDocument/2006/relationships/customXml" Target="../ink/ink5.xml"/><Relationship Id="rId19" Type="http://schemas.openxmlformats.org/officeDocument/2006/relationships/image" Target="../media/image48.png"/><Relationship Id="rId4" Type="http://schemas.openxmlformats.org/officeDocument/2006/relationships/customXml" Target="../ink/ink2.xml"/><Relationship Id="rId9" Type="http://schemas.openxmlformats.org/officeDocument/2006/relationships/image" Target="../media/image43.png"/><Relationship Id="rId14" Type="http://schemas.openxmlformats.org/officeDocument/2006/relationships/customXml" Target="../ink/ink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5EEFAE5-F1E1-43AC-9776-CC1BA719C881}"/>
              </a:ext>
            </a:extLst>
          </p:cNvPr>
          <p:cNvSpPr>
            <a:spLocks noGrp="1"/>
          </p:cNvSpPr>
          <p:nvPr>
            <p:ph type="ctrTitle"/>
          </p:nvPr>
        </p:nvSpPr>
        <p:spPr>
          <a:xfrm>
            <a:off x="332509" y="338755"/>
            <a:ext cx="8470670" cy="1341596"/>
          </a:xfrm>
        </p:spPr>
        <p:txBody>
          <a:bodyPr>
            <a:noAutofit/>
          </a:bodyPr>
          <a:lstStyle/>
          <a:p>
            <a:pPr>
              <a:lnSpc>
                <a:spcPct val="100000"/>
              </a:lnSpc>
            </a:pPr>
            <a:r>
              <a:rPr lang="en-US" sz="5400" dirty="0">
                <a:latin typeface="Calibri" pitchFamily="34" charset="0"/>
              </a:rPr>
              <a:t>Financial Accounting</a:t>
            </a:r>
            <a:endParaRPr lang="en-IN" sz="5400" dirty="0"/>
          </a:p>
        </p:txBody>
      </p:sp>
      <p:sp>
        <p:nvSpPr>
          <p:cNvPr id="16" name="Subtitle 15">
            <a:extLst>
              <a:ext uri="{FF2B5EF4-FFF2-40B4-BE49-F238E27FC236}">
                <a16:creationId xmlns:a16="http://schemas.microsoft.com/office/drawing/2014/main" id="{35318545-96F9-4BD6-917E-204635EAB2DB}"/>
              </a:ext>
            </a:extLst>
          </p:cNvPr>
          <p:cNvSpPr>
            <a:spLocks noGrp="1"/>
          </p:cNvSpPr>
          <p:nvPr>
            <p:ph type="subTitle" idx="1"/>
          </p:nvPr>
        </p:nvSpPr>
        <p:spPr>
          <a:xfrm>
            <a:off x="340821" y="1642773"/>
            <a:ext cx="8470670" cy="579791"/>
          </a:xfrm>
        </p:spPr>
        <p:txBody>
          <a:bodyPr>
            <a:normAutofit/>
          </a:bodyPr>
          <a:lstStyle/>
          <a:p>
            <a:pPr>
              <a:lnSpc>
                <a:spcPct val="100000"/>
              </a:lnSpc>
            </a:pPr>
            <a:r>
              <a:rPr lang="en-US" sz="2800" dirty="0">
                <a:latin typeface="Calibri" panose="020F0502020204030204" pitchFamily="34" charset="0"/>
                <a:cs typeface="Calibri" panose="020F0502020204030204" pitchFamily="34" charset="0"/>
              </a:rPr>
              <a:t>IFRS 5</a:t>
            </a:r>
            <a:r>
              <a:rPr lang="en-US" sz="2800" baseline="30000" dirty="0">
                <a:latin typeface="Calibri" panose="020F0502020204030204" pitchFamily="34" charset="0"/>
                <a:cs typeface="Calibri" panose="020F0502020204030204" pitchFamily="34" charset="0"/>
              </a:rPr>
              <a:t>th</a:t>
            </a:r>
            <a:r>
              <a:rPr lang="en-US" sz="2800" dirty="0">
                <a:latin typeface="Calibri" panose="020F0502020204030204" pitchFamily="34" charset="0"/>
                <a:cs typeface="Calibri" panose="020F0502020204030204" pitchFamily="34" charset="0"/>
              </a:rPr>
              <a:t> Edition</a:t>
            </a:r>
          </a:p>
        </p:txBody>
      </p:sp>
      <p:sp>
        <p:nvSpPr>
          <p:cNvPr id="17" name="Content Placeholder 16">
            <a:extLst>
              <a:ext uri="{FF2B5EF4-FFF2-40B4-BE49-F238E27FC236}">
                <a16:creationId xmlns:a16="http://schemas.microsoft.com/office/drawing/2014/main" id="{6D6F9A41-82B0-4801-A978-EBFF13E9A989}"/>
              </a:ext>
            </a:extLst>
          </p:cNvPr>
          <p:cNvSpPr>
            <a:spLocks noGrp="1"/>
          </p:cNvSpPr>
          <p:nvPr>
            <p:ph sz="quarter" idx="24"/>
          </p:nvPr>
        </p:nvSpPr>
        <p:spPr>
          <a:xfrm>
            <a:off x="336550" y="2359282"/>
            <a:ext cx="8470900" cy="603504"/>
          </a:xfrm>
        </p:spPr>
        <p:txBody>
          <a:bodyPr/>
          <a:lstStyle/>
          <a:p>
            <a:pPr>
              <a:lnSpc>
                <a:spcPct val="100000"/>
              </a:lnSpc>
            </a:pPr>
            <a:r>
              <a:rPr lang="en-US" sz="3400" dirty="0"/>
              <a:t>Weygandt ● Kimmel</a:t>
            </a:r>
          </a:p>
        </p:txBody>
      </p:sp>
      <p:sp>
        <p:nvSpPr>
          <p:cNvPr id="18" name="Content Placeholder 17">
            <a:extLst>
              <a:ext uri="{FF2B5EF4-FFF2-40B4-BE49-F238E27FC236}">
                <a16:creationId xmlns:a16="http://schemas.microsoft.com/office/drawing/2014/main" id="{1B8636B7-78E2-4643-B342-446D928DC8B1}"/>
              </a:ext>
            </a:extLst>
          </p:cNvPr>
          <p:cNvSpPr>
            <a:spLocks noGrp="1"/>
          </p:cNvSpPr>
          <p:nvPr>
            <p:ph sz="quarter" idx="25"/>
          </p:nvPr>
        </p:nvSpPr>
        <p:spPr>
          <a:xfrm>
            <a:off x="336550" y="3538613"/>
            <a:ext cx="8470900" cy="668222"/>
          </a:xfrm>
        </p:spPr>
        <p:txBody>
          <a:bodyPr>
            <a:normAutofit/>
          </a:bodyPr>
          <a:lstStyle/>
          <a:p>
            <a:pPr>
              <a:lnSpc>
                <a:spcPct val="100000"/>
              </a:lnSpc>
            </a:pPr>
            <a:r>
              <a:rPr lang="en-US" sz="3200" b="1" spc="200" dirty="0">
                <a:solidFill>
                  <a:schemeClr val="accent2"/>
                </a:solidFill>
                <a:latin typeface="Calibri" panose="020F0502020204030204" pitchFamily="34" charset="0"/>
                <a:cs typeface="Calibri" panose="020F0502020204030204" pitchFamily="34" charset="0"/>
              </a:rPr>
              <a:t>Chapter 1</a:t>
            </a:r>
          </a:p>
        </p:txBody>
      </p:sp>
      <p:sp>
        <p:nvSpPr>
          <p:cNvPr id="19" name="Content Placeholder 18">
            <a:extLst>
              <a:ext uri="{FF2B5EF4-FFF2-40B4-BE49-F238E27FC236}">
                <a16:creationId xmlns:a16="http://schemas.microsoft.com/office/drawing/2014/main" id="{30A53EF8-8921-4E18-AD00-1CD137A56C16}"/>
              </a:ext>
            </a:extLst>
          </p:cNvPr>
          <p:cNvSpPr>
            <a:spLocks noGrp="1"/>
          </p:cNvSpPr>
          <p:nvPr>
            <p:ph sz="quarter" idx="26"/>
          </p:nvPr>
        </p:nvSpPr>
        <p:spPr>
          <a:xfrm>
            <a:off x="336550" y="4644248"/>
            <a:ext cx="8470900" cy="1093611"/>
          </a:xfrm>
        </p:spPr>
        <p:txBody>
          <a:bodyPr/>
          <a:lstStyle/>
          <a:p>
            <a:r>
              <a:rPr lang="en-US" sz="4000" b="0" spc="0" dirty="0">
                <a:solidFill>
                  <a:schemeClr val="accent3"/>
                </a:solidFill>
              </a:rPr>
              <a:t>Accounting in Action</a:t>
            </a:r>
          </a:p>
        </p:txBody>
      </p:sp>
      <p:sp>
        <p:nvSpPr>
          <p:cNvPr id="20" name="Content Placeholder 19">
            <a:extLst>
              <a:ext uri="{FF2B5EF4-FFF2-40B4-BE49-F238E27FC236}">
                <a16:creationId xmlns:a16="http://schemas.microsoft.com/office/drawing/2014/main" id="{24B2E272-E59A-4FB8-8035-4B6B789B647E}"/>
              </a:ext>
            </a:extLst>
          </p:cNvPr>
          <p:cNvSpPr>
            <a:spLocks noGrp="1"/>
          </p:cNvSpPr>
          <p:nvPr>
            <p:ph sz="quarter" idx="28"/>
          </p:nvPr>
        </p:nvSpPr>
        <p:spPr>
          <a:xfrm>
            <a:off x="897359" y="5883242"/>
            <a:ext cx="7349282" cy="277812"/>
          </a:xfrm>
        </p:spPr>
        <p:txBody>
          <a:bodyPr/>
          <a:lstStyle/>
          <a:p>
            <a:pPr algn="l"/>
            <a:r>
              <a:rPr lang="en-US" dirty="0">
                <a:solidFill>
                  <a:schemeClr val="bg1"/>
                </a:solidFill>
              </a:rPr>
              <a:t>This slide deck contains animations. Please disable animations if they cause issues with your device.</a:t>
            </a:r>
          </a:p>
        </p:txBody>
      </p:sp>
      <p:sp>
        <p:nvSpPr>
          <p:cNvPr id="8" name="TextBox 7">
            <a:extLst>
              <a:ext uri="{FF2B5EF4-FFF2-40B4-BE49-F238E27FC236}">
                <a16:creationId xmlns:a16="http://schemas.microsoft.com/office/drawing/2014/main" id="{065FB038-875E-A619-C8A6-856201F3C879}"/>
              </a:ext>
            </a:extLst>
          </p:cNvPr>
          <p:cNvSpPr txBox="1"/>
          <p:nvPr/>
        </p:nvSpPr>
        <p:spPr>
          <a:xfrm>
            <a:off x="2301498" y="6477000"/>
            <a:ext cx="44958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accent6">
                    <a:lumMod val="75000"/>
                  </a:schemeClr>
                </a:solidFill>
                <a:effectLst/>
                <a:latin typeface="Calibri" panose="020F0502020204030204" pitchFamily="34" charset="0"/>
              </a:rPr>
              <a:t>Copyright © John Wiley &amp; Sons, Inc.</a:t>
            </a:r>
            <a:endParaRPr lang="en-US" sz="1400" dirty="0">
              <a:solidFill>
                <a:schemeClr val="accent6">
                  <a:lumMod val="75000"/>
                </a:schemeClr>
              </a:solidFill>
            </a:endParaRPr>
          </a:p>
        </p:txBody>
      </p:sp>
    </p:spTree>
    <p:extLst>
      <p:ext uri="{BB962C8B-B14F-4D97-AF65-F5344CB8AC3E}">
        <p14:creationId xmlns:p14="http://schemas.microsoft.com/office/powerpoint/2010/main" val="1678023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E172F-7DFD-347E-B072-CA6BE1DFD8B6}"/>
              </a:ext>
            </a:extLst>
          </p:cNvPr>
          <p:cNvSpPr>
            <a:spLocks noGrp="1"/>
          </p:cNvSpPr>
          <p:nvPr>
            <p:ph type="title"/>
          </p:nvPr>
        </p:nvSpPr>
        <p:spPr/>
        <p:txBody>
          <a:bodyPr/>
          <a:lstStyle/>
          <a:p>
            <a:r>
              <a:rPr lang="en-IN" dirty="0"/>
              <a:t>Accounting Activities Illustrated</a:t>
            </a:r>
          </a:p>
        </p:txBody>
      </p:sp>
      <p:sp>
        <p:nvSpPr>
          <p:cNvPr id="4" name="Content Placeholder 3">
            <a:extLst>
              <a:ext uri="{FF2B5EF4-FFF2-40B4-BE49-F238E27FC236}">
                <a16:creationId xmlns:a16="http://schemas.microsoft.com/office/drawing/2014/main" id="{D9708183-E279-0D91-DA37-8E1FB295D69F}"/>
              </a:ext>
            </a:extLst>
          </p:cNvPr>
          <p:cNvSpPr>
            <a:spLocks noGrp="1"/>
          </p:cNvSpPr>
          <p:nvPr>
            <p:ph sz="quarter" idx="12"/>
          </p:nvPr>
        </p:nvSpPr>
        <p:spPr>
          <a:xfrm>
            <a:off x="513862" y="1286476"/>
            <a:ext cx="8115301" cy="504963"/>
          </a:xfrm>
        </p:spPr>
        <p:txBody>
          <a:bodyPr>
            <a:normAutofit/>
          </a:bodyPr>
          <a:lstStyle/>
          <a:p>
            <a:pPr marL="0" lvl="2" indent="0">
              <a:lnSpc>
                <a:spcPct val="100000"/>
              </a:lnSpc>
              <a:spcBef>
                <a:spcPts val="1200"/>
              </a:spcBef>
              <a:buClr>
                <a:srgbClr val="990000"/>
              </a:buClr>
              <a:buSzPct val="100000"/>
              <a:buNone/>
            </a:pPr>
            <a:r>
              <a:rPr lang="en-US" b="1" dirty="0">
                <a:solidFill>
                  <a:schemeClr val="accent2"/>
                </a:solidFill>
              </a:rPr>
              <a:t>Three Activities </a:t>
            </a:r>
            <a:endParaRPr lang="en-US" dirty="0">
              <a:solidFill>
                <a:schemeClr val="accent2"/>
              </a:solidFill>
            </a:endParaRPr>
          </a:p>
        </p:txBody>
      </p:sp>
      <p:pic>
        <p:nvPicPr>
          <p:cNvPr id="14" name="Picture Placeholder 13" descr="An illustration depicts the activities involved in the accounting process that starts with Identification, which is the selection of economic events called transactions and is illustrated with a man carrying a package as he walks away from a Chip City store. An arrow leads to the next textbox titled recording involves recording, classifying, and summarizing, and is illustrated with a businesswoman sitting at a desk working on a computer. Another arrow leads to the next textbox titled Communication that involves preparing accounting reports and is illustrated by a man writing on a sheet of paper while looking at a desktop. Communication also involves analyzing and interpreting for users and is illustrated by a group of managers sitting around a table, looking towards a man in the front who is presenting towards a graph on the display.">
            <a:extLst>
              <a:ext uri="{FF2B5EF4-FFF2-40B4-BE49-F238E27FC236}">
                <a16:creationId xmlns:a16="http://schemas.microsoft.com/office/drawing/2014/main" id="{AC309725-658E-7E1A-8AA6-C263CD01BD58}"/>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tretch/>
        </p:blipFill>
        <p:spPr>
          <a:xfrm>
            <a:off x="586498" y="1846788"/>
            <a:ext cx="8235610" cy="3495292"/>
          </a:xfrm>
          <a:prstGeom prst="rect">
            <a:avLst/>
          </a:prstGeom>
        </p:spPr>
      </p:pic>
      <p:sp>
        <p:nvSpPr>
          <p:cNvPr id="8" name="Content Placeholder 7">
            <a:extLst>
              <a:ext uri="{FF2B5EF4-FFF2-40B4-BE49-F238E27FC236}">
                <a16:creationId xmlns:a16="http://schemas.microsoft.com/office/drawing/2014/main" id="{442BDA06-456C-1B48-521E-A4E68777407B}"/>
              </a:ext>
            </a:extLst>
          </p:cNvPr>
          <p:cNvSpPr>
            <a:spLocks noGrp="1"/>
          </p:cNvSpPr>
          <p:nvPr>
            <p:ph sz="quarter" idx="20"/>
          </p:nvPr>
        </p:nvSpPr>
        <p:spPr>
          <a:xfrm>
            <a:off x="644236" y="5447321"/>
            <a:ext cx="8229600" cy="576961"/>
          </a:xfrm>
        </p:spPr>
        <p:txBody>
          <a:bodyPr>
            <a:normAutofit/>
          </a:bodyPr>
          <a:lstStyle/>
          <a:p>
            <a:pPr marL="0" indent="0">
              <a:buNone/>
            </a:pPr>
            <a:r>
              <a:rPr lang="en-CA" sz="1800" b="1" dirty="0"/>
              <a:t>Illustration 1.1: </a:t>
            </a:r>
            <a:r>
              <a:rPr lang="en-CA" sz="1800" dirty="0"/>
              <a:t>The activities of the accounting process.</a:t>
            </a:r>
          </a:p>
        </p:txBody>
      </p:sp>
      <p:sp>
        <p:nvSpPr>
          <p:cNvPr id="15" name="Content Placeholder 5">
            <a:extLst>
              <a:ext uri="{FF2B5EF4-FFF2-40B4-BE49-F238E27FC236}">
                <a16:creationId xmlns:a16="http://schemas.microsoft.com/office/drawing/2014/main" id="{B9A06797-8225-8FE2-02C9-4C7C1B3DC02A}"/>
              </a:ext>
            </a:extLst>
          </p:cNvPr>
          <p:cNvSpPr>
            <a:spLocks noGrp="1"/>
          </p:cNvSpPr>
          <p:nvPr>
            <p:ph sz="quarter" idx="25"/>
          </p:nvPr>
        </p:nvSpPr>
        <p:spPr>
          <a:xfrm>
            <a:off x="7985125" y="6505401"/>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992938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US" altLang="zh-CN" b="1" dirty="0"/>
              <a:t>Who uses accounting information?</a:t>
            </a:r>
            <a:endParaRPr lang="en-IN" dirty="0"/>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normAutofit/>
          </a:bodyPr>
          <a:lstStyle/>
          <a:p>
            <a:pPr marL="457200" lvl="2" indent="-457200">
              <a:lnSpc>
                <a:spcPct val="100000"/>
              </a:lnSpc>
              <a:buClr>
                <a:schemeClr val="accent2"/>
              </a:buClr>
              <a:buSzPct val="100000"/>
            </a:pPr>
            <a:r>
              <a:rPr lang="en-US" sz="2800" b="1" dirty="0"/>
              <a:t>Internal: </a:t>
            </a:r>
            <a:r>
              <a:rPr lang="en-US" sz="2800" dirty="0"/>
              <a:t>Managers who plan, organize, and run the business. </a:t>
            </a:r>
          </a:p>
          <a:p>
            <a:pPr marL="812800" lvl="3" indent="-457200">
              <a:lnSpc>
                <a:spcPct val="100000"/>
              </a:lnSpc>
              <a:spcBef>
                <a:spcPts val="624"/>
              </a:spcBef>
              <a:buSzPct val="80000"/>
              <a:buFont typeface="Courier New" panose="02070309020205020404" pitchFamily="49" charset="0"/>
              <a:buChar char="o"/>
            </a:pPr>
            <a:r>
              <a:rPr lang="en-US" sz="2600" dirty="0"/>
              <a:t>Rely on </a:t>
            </a:r>
            <a:r>
              <a:rPr lang="en-US" sz="2600" dirty="0">
                <a:solidFill>
                  <a:srgbClr val="FF0000"/>
                </a:solidFill>
              </a:rPr>
              <a:t>managerial accounting </a:t>
            </a:r>
            <a:r>
              <a:rPr lang="en-US" sz="2600" dirty="0"/>
              <a:t>for decision-making.</a:t>
            </a:r>
          </a:p>
          <a:p>
            <a:pPr marL="812800" lvl="3" indent="-457200">
              <a:lnSpc>
                <a:spcPct val="100000"/>
              </a:lnSpc>
              <a:spcBef>
                <a:spcPts val="624"/>
              </a:spcBef>
              <a:spcAft>
                <a:spcPts val="3600"/>
              </a:spcAft>
              <a:buSzPct val="80000"/>
              <a:buFont typeface="Courier New" panose="02070309020205020404" pitchFamily="49" charset="0"/>
              <a:buChar char="o"/>
            </a:pPr>
            <a:r>
              <a:rPr lang="en-US" sz="2600" dirty="0"/>
              <a:t>Examples: Marketing, production, finance managers.</a:t>
            </a:r>
            <a:endParaRPr lang="en-US" sz="2600" b="1" dirty="0"/>
          </a:p>
          <a:p>
            <a:pPr marL="457200" lvl="2" indent="-457200">
              <a:lnSpc>
                <a:spcPct val="100000"/>
              </a:lnSpc>
              <a:buClr>
                <a:schemeClr val="accent2"/>
              </a:buClr>
              <a:buSzPct val="100000"/>
            </a:pPr>
            <a:r>
              <a:rPr lang="en-US" sz="2800" b="1" dirty="0"/>
              <a:t>External: </a:t>
            </a:r>
            <a:r>
              <a:rPr lang="en-US" sz="2800" dirty="0"/>
              <a:t>Users outside of the organization.</a:t>
            </a:r>
          </a:p>
          <a:p>
            <a:pPr marL="812800" lvl="3" indent="-457200">
              <a:lnSpc>
                <a:spcPct val="100000"/>
              </a:lnSpc>
              <a:spcBef>
                <a:spcPts val="624"/>
              </a:spcBef>
              <a:buSzPct val="80000"/>
              <a:buFont typeface="Courier New" panose="02070309020205020404" pitchFamily="49" charset="0"/>
              <a:buChar char="o"/>
            </a:pPr>
            <a:r>
              <a:rPr lang="en-US" sz="2600" dirty="0"/>
              <a:t>Rely on </a:t>
            </a:r>
            <a:r>
              <a:rPr lang="en-US" sz="2600" dirty="0">
                <a:solidFill>
                  <a:srgbClr val="FF0000"/>
                </a:solidFill>
              </a:rPr>
              <a:t>financial accounting </a:t>
            </a:r>
            <a:r>
              <a:rPr lang="en-US" sz="2600" dirty="0"/>
              <a:t>for decision-making.</a:t>
            </a:r>
          </a:p>
          <a:p>
            <a:pPr marL="812800" lvl="3" indent="-457200">
              <a:lnSpc>
                <a:spcPct val="100000"/>
              </a:lnSpc>
              <a:spcBef>
                <a:spcPts val="624"/>
              </a:spcBef>
              <a:buSzPct val="80000"/>
              <a:buFont typeface="Courier New" panose="02070309020205020404" pitchFamily="49" charset="0"/>
              <a:buChar char="o"/>
            </a:pPr>
            <a:r>
              <a:rPr lang="en-US" sz="2600" dirty="0"/>
              <a:t>Examples: Investors and creditors.</a:t>
            </a:r>
          </a:p>
        </p:txBody>
      </p:sp>
      <p:sp>
        <p:nvSpPr>
          <p:cNvPr id="6" name="Content Placeholder 5">
            <a:extLst>
              <a:ext uri="{FF2B5EF4-FFF2-40B4-BE49-F238E27FC236}">
                <a16:creationId xmlns:a16="http://schemas.microsoft.com/office/drawing/2014/main" id="{492103E4-D317-12A0-FE04-9E6125D7673A}"/>
              </a:ext>
            </a:extLst>
          </p:cNvPr>
          <p:cNvSpPr>
            <a:spLocks noGrp="1"/>
          </p:cNvSpPr>
          <p:nvPr>
            <p:ph sz="quarter" idx="25"/>
          </p:nvPr>
        </p:nvSpPr>
        <p:spPr>
          <a:xfrm>
            <a:off x="7985125" y="6505401"/>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828403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AB976-CB36-5F8D-A999-2D28E8DF0214}"/>
              </a:ext>
            </a:extLst>
          </p:cNvPr>
          <p:cNvSpPr>
            <a:spLocks noGrp="1"/>
          </p:cNvSpPr>
          <p:nvPr>
            <p:ph type="title"/>
          </p:nvPr>
        </p:nvSpPr>
        <p:spPr/>
        <p:txBody>
          <a:bodyPr/>
          <a:lstStyle/>
          <a:p>
            <a:r>
              <a:rPr lang="en-IN" dirty="0"/>
              <a:t>External Users</a:t>
            </a:r>
          </a:p>
        </p:txBody>
      </p:sp>
      <p:pic>
        <p:nvPicPr>
          <p:cNvPr id="14" name="Picture Placeholder 13" descr="Illustration of three questions asked by external users. The first question asked by investors is illustrated by three investors looking at the chart that shows a graph of rising stock price and exclaiming, Yeah! They ask the question, Is Lenovo earning satisfactory income? The second question asked by investors is illustrated with a palace on one end of a balance scale and a modern factory building on the other end, with the building weighing more. The question asked by these investors is, How does Disney compare in size and profitability with Time Warner? The third question is asked by creditors and is illustrated with two vehicles, a van labeled 'bills' chasing the first car, with the people in the first car exclaiming, What do we do if they catch us? The question asked is, Will Singapore Airlines be able to pay its debts as they come due?">
            <a:extLst>
              <a:ext uri="{FF2B5EF4-FFF2-40B4-BE49-F238E27FC236}">
                <a16:creationId xmlns:a16="http://schemas.microsoft.com/office/drawing/2014/main" id="{0764E9EF-A322-4F3B-4F2B-C02768F1451F}"/>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tretch/>
        </p:blipFill>
        <p:spPr>
          <a:xfrm>
            <a:off x="306642" y="2002967"/>
            <a:ext cx="8530716" cy="2204245"/>
          </a:xfrm>
          <a:prstGeom prst="rect">
            <a:avLst/>
          </a:prstGeom>
        </p:spPr>
      </p:pic>
      <p:sp>
        <p:nvSpPr>
          <p:cNvPr id="8" name="Content Placeholder 7">
            <a:extLst>
              <a:ext uri="{FF2B5EF4-FFF2-40B4-BE49-F238E27FC236}">
                <a16:creationId xmlns:a16="http://schemas.microsoft.com/office/drawing/2014/main" id="{3F7937FC-5D59-2304-C921-9346BC1C83BA}"/>
              </a:ext>
            </a:extLst>
          </p:cNvPr>
          <p:cNvSpPr>
            <a:spLocks noGrp="1"/>
          </p:cNvSpPr>
          <p:nvPr>
            <p:ph sz="quarter" idx="18"/>
          </p:nvPr>
        </p:nvSpPr>
        <p:spPr>
          <a:xfrm>
            <a:off x="353436" y="4322475"/>
            <a:ext cx="8037512" cy="498907"/>
          </a:xfrm>
        </p:spPr>
        <p:txBody>
          <a:bodyPr>
            <a:normAutofit/>
          </a:bodyPr>
          <a:lstStyle/>
          <a:p>
            <a:pPr marL="0" indent="0">
              <a:buNone/>
            </a:pPr>
            <a:r>
              <a:rPr lang="en-IN" sz="2000" b="1" dirty="0"/>
              <a:t>Illustration 1.3</a:t>
            </a:r>
            <a:r>
              <a:rPr lang="en-IN" sz="2000" dirty="0"/>
              <a:t>: Questions that external users ask.</a:t>
            </a:r>
          </a:p>
        </p:txBody>
      </p:sp>
      <p:sp>
        <p:nvSpPr>
          <p:cNvPr id="15" name="Content Placeholder 5">
            <a:extLst>
              <a:ext uri="{FF2B5EF4-FFF2-40B4-BE49-F238E27FC236}">
                <a16:creationId xmlns:a16="http://schemas.microsoft.com/office/drawing/2014/main" id="{7112548E-DBA0-CD67-1F12-E407070A3E51}"/>
              </a:ext>
            </a:extLst>
          </p:cNvPr>
          <p:cNvSpPr>
            <a:spLocks noGrp="1"/>
          </p:cNvSpPr>
          <p:nvPr>
            <p:ph sz="quarter" idx="25"/>
          </p:nvPr>
        </p:nvSpPr>
        <p:spPr>
          <a:xfrm>
            <a:off x="7985125" y="6505401"/>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861744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500" dirty="0"/>
              <a:t>Evidence That Accounting Information is Important to Investors</a:t>
            </a:r>
          </a:p>
        </p:txBody>
      </p:sp>
      <p:sp>
        <p:nvSpPr>
          <p:cNvPr id="2" name="Slide Number Placeholder 1"/>
          <p:cNvSpPr>
            <a:spLocks noGrp="1"/>
          </p:cNvSpPr>
          <p:nvPr>
            <p:ph type="sldNum" sz="quarter" idx="12"/>
          </p:nvPr>
        </p:nvSpPr>
        <p:spPr/>
        <p:txBody>
          <a:bodyPr/>
          <a:lstStyle/>
          <a:p>
            <a:fld id="{CFEFCF7E-18A1-4C69-AB32-562E04F3D2E0}" type="slidenum">
              <a:rPr lang="en-US" smtClean="0"/>
              <a:t>13</a:t>
            </a:fld>
            <a:endParaRPr lang="en-US"/>
          </a:p>
        </p:txBody>
      </p:sp>
      <p:sp>
        <p:nvSpPr>
          <p:cNvPr id="4" name="Content Placeholder 3"/>
          <p:cNvSpPr txBox="1">
            <a:spLocks/>
          </p:cNvSpPr>
          <p:nvPr/>
        </p:nvSpPr>
        <p:spPr>
          <a:xfrm>
            <a:off x="1314451" y="1714500"/>
            <a:ext cx="6500077" cy="55118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tabLst>
                <a:tab pos="191096" algn="l"/>
              </a:tabLst>
            </a:pPr>
            <a:r>
              <a:rPr lang="en-US" altLang="en-US" b="1" dirty="0"/>
              <a:t>Stock price reaction to earnings announcements</a:t>
            </a:r>
          </a:p>
          <a:p>
            <a:pPr>
              <a:tabLst>
                <a:tab pos="191096" algn="l"/>
              </a:tabLst>
            </a:pPr>
            <a:endParaRPr lang="en-US" altLang="en-US" sz="1575" b="1" dirty="0"/>
          </a:p>
          <a:p>
            <a:pPr>
              <a:lnSpc>
                <a:spcPct val="150000"/>
              </a:lnSpc>
              <a:spcBef>
                <a:spcPts val="0"/>
              </a:spcBef>
            </a:pPr>
            <a:endParaRPr lang="en-US" sz="900" dirty="0"/>
          </a:p>
          <a:p>
            <a:pPr marL="0" indent="0">
              <a:lnSpc>
                <a:spcPct val="150000"/>
              </a:lnSpc>
              <a:spcBef>
                <a:spcPts val="0"/>
              </a:spcBef>
              <a:buNone/>
            </a:pPr>
            <a:endParaRPr lang="en-US" sz="1350" dirty="0">
              <a:solidFill>
                <a:prstClr val="black"/>
              </a:solidFill>
            </a:endParaRPr>
          </a:p>
        </p:txBody>
      </p:sp>
      <p:sp>
        <p:nvSpPr>
          <p:cNvPr id="6" name="TextBox 5">
            <a:extLst>
              <a:ext uri="{FF2B5EF4-FFF2-40B4-BE49-F238E27FC236}">
                <a16:creationId xmlns:a16="http://schemas.microsoft.com/office/drawing/2014/main" id="{79B8CB3E-2BC9-ADA7-BDB8-D2292EA0FE7C}"/>
              </a:ext>
            </a:extLst>
          </p:cNvPr>
          <p:cNvSpPr txBox="1"/>
          <p:nvPr/>
        </p:nvSpPr>
        <p:spPr>
          <a:xfrm>
            <a:off x="909320" y="2286060"/>
            <a:ext cx="6995160" cy="3139321"/>
          </a:xfrm>
          <a:prstGeom prst="rect">
            <a:avLst/>
          </a:prstGeom>
          <a:noFill/>
        </p:spPr>
        <p:txBody>
          <a:bodyPr wrap="square">
            <a:spAutoFit/>
          </a:bodyPr>
          <a:lstStyle/>
          <a:p>
            <a:r>
              <a:rPr lang="en-US" dirty="0"/>
              <a:t>JAN 25</a:t>
            </a:r>
            <a:r>
              <a:rPr lang="en-US" baseline="30000" dirty="0"/>
              <a:t>th</a:t>
            </a:r>
            <a:r>
              <a:rPr lang="en-US" dirty="0"/>
              <a:t>, 2023: Electric vehicle maker Tesla reported earnings after the bell, beating on both earnings and revenue. Shares rose more than 5% after hours after CEO Elon Musk said the company might be able to produce 2 million cars this year. Here are the results.</a:t>
            </a:r>
          </a:p>
          <a:p>
            <a:endParaRPr lang="en-US" dirty="0"/>
          </a:p>
          <a:p>
            <a:r>
              <a:rPr lang="en-US" dirty="0"/>
              <a:t>Earnings (adjusted): $1.19 vs $1.13 per share expected, per Refinitiv</a:t>
            </a:r>
          </a:p>
          <a:p>
            <a:r>
              <a:rPr lang="en-US" dirty="0"/>
              <a:t>Revenue: $24.32 billion vs $24.16 billion expected, per Refinitiv.</a:t>
            </a:r>
          </a:p>
          <a:p>
            <a:endParaRPr lang="en-US" dirty="0"/>
          </a:p>
          <a:p>
            <a:r>
              <a:rPr lang="en-US" b="0" i="0" dirty="0">
                <a:solidFill>
                  <a:srgbClr val="000000"/>
                </a:solidFill>
                <a:effectLst/>
                <a:latin typeface="Lyon"/>
              </a:rPr>
              <a:t>In the year-ago quarter, Tesla reported revenue of $17.72 billion</a:t>
            </a:r>
            <a:endParaRPr lang="en-US" dirty="0"/>
          </a:p>
          <a:p>
            <a:endParaRPr lang="en-US" dirty="0"/>
          </a:p>
          <a:p>
            <a:r>
              <a:rPr lang="en-US" dirty="0"/>
              <a:t>https://www.cnbc.com/2023/01/25/tesla-tsla-earnings-q4-2022.html</a:t>
            </a:r>
          </a:p>
        </p:txBody>
      </p:sp>
    </p:spTree>
    <p:extLst>
      <p:ext uri="{BB962C8B-B14F-4D97-AF65-F5344CB8AC3E}">
        <p14:creationId xmlns:p14="http://schemas.microsoft.com/office/powerpoint/2010/main" val="2037031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500" dirty="0"/>
              <a:t>Evidence That Accounting Information is Important to Investors</a:t>
            </a:r>
          </a:p>
        </p:txBody>
      </p:sp>
      <p:sp>
        <p:nvSpPr>
          <p:cNvPr id="2" name="Slide Number Placeholder 1"/>
          <p:cNvSpPr>
            <a:spLocks noGrp="1"/>
          </p:cNvSpPr>
          <p:nvPr>
            <p:ph type="sldNum" sz="quarter" idx="12"/>
          </p:nvPr>
        </p:nvSpPr>
        <p:spPr/>
        <p:txBody>
          <a:bodyPr/>
          <a:lstStyle/>
          <a:p>
            <a:fld id="{CFEFCF7E-18A1-4C69-AB32-562E04F3D2E0}" type="slidenum">
              <a:rPr lang="en-US" smtClean="0"/>
              <a:t>14</a:t>
            </a:fld>
            <a:endParaRPr lang="en-US"/>
          </a:p>
        </p:txBody>
      </p:sp>
      <p:sp>
        <p:nvSpPr>
          <p:cNvPr id="4" name="Content Placeholder 3"/>
          <p:cNvSpPr txBox="1">
            <a:spLocks/>
          </p:cNvSpPr>
          <p:nvPr/>
        </p:nvSpPr>
        <p:spPr>
          <a:xfrm>
            <a:off x="1314451" y="1714500"/>
            <a:ext cx="6500077" cy="26376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tabLst>
                <a:tab pos="191096" algn="l"/>
              </a:tabLst>
            </a:pPr>
            <a:r>
              <a:rPr lang="en-US" altLang="en-US" sz="1575" b="1" dirty="0"/>
              <a:t>Stock price reaction to earnings announcements</a:t>
            </a:r>
          </a:p>
          <a:p>
            <a:pPr>
              <a:tabLst>
                <a:tab pos="191096" algn="l"/>
              </a:tabLst>
            </a:pPr>
            <a:endParaRPr lang="en-US" altLang="en-US" sz="1575" b="1" dirty="0"/>
          </a:p>
          <a:p>
            <a:pPr marL="0" indent="0">
              <a:buNone/>
            </a:pPr>
            <a:endParaRPr lang="en-US" altLang="en-US" sz="1575" dirty="0">
              <a:solidFill>
                <a:prstClr val="black"/>
              </a:solidFill>
              <a:latin typeface="Arial" pitchFamily="34" charset="0"/>
              <a:cs typeface="Arial" pitchFamily="34" charset="0"/>
            </a:endParaRPr>
          </a:p>
          <a:p>
            <a:pPr>
              <a:lnSpc>
                <a:spcPct val="150000"/>
              </a:lnSpc>
              <a:spcBef>
                <a:spcPts val="0"/>
              </a:spcBef>
            </a:pPr>
            <a:endParaRPr lang="en-US" sz="900" dirty="0"/>
          </a:p>
          <a:p>
            <a:pPr>
              <a:lnSpc>
                <a:spcPct val="150000"/>
              </a:lnSpc>
              <a:spcBef>
                <a:spcPts val="0"/>
              </a:spcBef>
            </a:pPr>
            <a:endParaRPr lang="en-US" sz="1350" dirty="0">
              <a:solidFill>
                <a:prstClr val="black"/>
              </a:solidFill>
            </a:endParaRPr>
          </a:p>
          <a:p>
            <a:pPr>
              <a:lnSpc>
                <a:spcPct val="150000"/>
              </a:lnSpc>
            </a:pPr>
            <a:endParaRPr lang="en-US" sz="1013" dirty="0"/>
          </a:p>
        </p:txBody>
      </p:sp>
      <p:graphicFrame>
        <p:nvGraphicFramePr>
          <p:cNvPr id="5" name="Table 4">
            <a:extLst>
              <a:ext uri="{FF2B5EF4-FFF2-40B4-BE49-F238E27FC236}">
                <a16:creationId xmlns:a16="http://schemas.microsoft.com/office/drawing/2014/main" id="{B8A4E067-9830-DE90-195A-6E79DD3C6984}"/>
              </a:ext>
            </a:extLst>
          </p:cNvPr>
          <p:cNvGraphicFramePr>
            <a:graphicFrameLocks noGrp="1"/>
          </p:cNvGraphicFramePr>
          <p:nvPr>
            <p:extLst>
              <p:ext uri="{D42A27DB-BD31-4B8C-83A1-F6EECF244321}">
                <p14:modId xmlns:p14="http://schemas.microsoft.com/office/powerpoint/2010/main" val="2012655234"/>
              </p:ext>
            </p:extLst>
          </p:nvPr>
        </p:nvGraphicFramePr>
        <p:xfrm>
          <a:off x="119380" y="2629694"/>
          <a:ext cx="2816860" cy="2724623"/>
        </p:xfrm>
        <a:graphic>
          <a:graphicData uri="http://schemas.openxmlformats.org/drawingml/2006/table">
            <a:tbl>
              <a:tblPr/>
              <a:tblGrid>
                <a:gridCol w="1938878">
                  <a:extLst>
                    <a:ext uri="{9D8B030D-6E8A-4147-A177-3AD203B41FA5}">
                      <a16:colId xmlns:a16="http://schemas.microsoft.com/office/drawing/2014/main" val="2719270953"/>
                    </a:ext>
                  </a:extLst>
                </a:gridCol>
                <a:gridCol w="877982">
                  <a:extLst>
                    <a:ext uri="{9D8B030D-6E8A-4147-A177-3AD203B41FA5}">
                      <a16:colId xmlns:a16="http://schemas.microsoft.com/office/drawing/2014/main" val="1979378634"/>
                    </a:ext>
                  </a:extLst>
                </a:gridCol>
              </a:tblGrid>
              <a:tr h="247693">
                <a:tc>
                  <a:txBody>
                    <a:bodyPr/>
                    <a:lstStyle/>
                    <a:p>
                      <a:pPr algn="ctr" fontAlgn="b"/>
                      <a:r>
                        <a:rPr lang="en-US" sz="1100" b="0" i="0" u="none" strike="noStrike">
                          <a:solidFill>
                            <a:srgbClr val="000000"/>
                          </a:solidFill>
                          <a:effectLst/>
                          <a:latin typeface="Calibri" panose="020F0502020204030204" pitchFamily="34" charset="0"/>
                        </a:rPr>
                        <a:t>Date</a:t>
                      </a:r>
                    </a:p>
                  </a:txBody>
                  <a:tcPr marL="6350" marR="6350" marT="635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Price</a:t>
                      </a:r>
                    </a:p>
                  </a:txBody>
                  <a:tcPr marL="6350" marR="6350" marT="6350" marB="0" anchor="b">
                    <a:lnL>
                      <a:noFill/>
                    </a:lnL>
                    <a:lnR>
                      <a:noFill/>
                    </a:lnR>
                    <a:lnT>
                      <a:noFill/>
                    </a:lnT>
                    <a:lnB>
                      <a:noFill/>
                    </a:lnB>
                  </a:tcPr>
                </a:tc>
                <a:extLst>
                  <a:ext uri="{0D108BD9-81ED-4DB2-BD59-A6C34878D82A}">
                    <a16:rowId xmlns:a16="http://schemas.microsoft.com/office/drawing/2014/main" val="516209260"/>
                  </a:ext>
                </a:extLst>
              </a:tr>
              <a:tr h="247693">
                <a:tc>
                  <a:txBody>
                    <a:bodyPr/>
                    <a:lstStyle/>
                    <a:p>
                      <a:pPr algn="ctr" fontAlgn="b"/>
                      <a:r>
                        <a:rPr lang="en-US" sz="1100" b="0" i="0" u="none" strike="noStrike">
                          <a:solidFill>
                            <a:srgbClr val="000000"/>
                          </a:solidFill>
                          <a:effectLst/>
                          <a:latin typeface="Calibri" panose="020F0502020204030204" pitchFamily="34" charset="0"/>
                        </a:rPr>
                        <a:t>1/19/2023</a:t>
                      </a:r>
                    </a:p>
                  </a:txBody>
                  <a:tcPr marL="6350" marR="6350" marT="635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127.17</a:t>
                      </a:r>
                    </a:p>
                  </a:txBody>
                  <a:tcPr marL="6350" marR="6350" marT="6350" marB="0" anchor="b">
                    <a:lnL>
                      <a:noFill/>
                    </a:lnL>
                    <a:lnR>
                      <a:noFill/>
                    </a:lnR>
                    <a:lnT>
                      <a:noFill/>
                    </a:lnT>
                    <a:lnB>
                      <a:noFill/>
                    </a:lnB>
                  </a:tcPr>
                </a:tc>
                <a:extLst>
                  <a:ext uri="{0D108BD9-81ED-4DB2-BD59-A6C34878D82A}">
                    <a16:rowId xmlns:a16="http://schemas.microsoft.com/office/drawing/2014/main" val="2413665658"/>
                  </a:ext>
                </a:extLst>
              </a:tr>
              <a:tr h="247693">
                <a:tc>
                  <a:txBody>
                    <a:bodyPr/>
                    <a:lstStyle/>
                    <a:p>
                      <a:pPr algn="ctr" fontAlgn="b"/>
                      <a:r>
                        <a:rPr lang="en-US" sz="1100" b="0" i="0" u="none" strike="noStrike">
                          <a:solidFill>
                            <a:srgbClr val="000000"/>
                          </a:solidFill>
                          <a:effectLst/>
                          <a:latin typeface="Calibri" panose="020F0502020204030204" pitchFamily="34" charset="0"/>
                        </a:rPr>
                        <a:t>1/20/2023</a:t>
                      </a:r>
                    </a:p>
                  </a:txBody>
                  <a:tcPr marL="6350" marR="6350" marT="635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133.42</a:t>
                      </a:r>
                    </a:p>
                  </a:txBody>
                  <a:tcPr marL="6350" marR="6350" marT="6350" marB="0" anchor="b">
                    <a:lnL>
                      <a:noFill/>
                    </a:lnL>
                    <a:lnR>
                      <a:noFill/>
                    </a:lnR>
                    <a:lnT>
                      <a:noFill/>
                    </a:lnT>
                    <a:lnB>
                      <a:noFill/>
                    </a:lnB>
                  </a:tcPr>
                </a:tc>
                <a:extLst>
                  <a:ext uri="{0D108BD9-81ED-4DB2-BD59-A6C34878D82A}">
                    <a16:rowId xmlns:a16="http://schemas.microsoft.com/office/drawing/2014/main" val="2164388754"/>
                  </a:ext>
                </a:extLst>
              </a:tr>
              <a:tr h="247693">
                <a:tc>
                  <a:txBody>
                    <a:bodyPr/>
                    <a:lstStyle/>
                    <a:p>
                      <a:pPr algn="ctr" fontAlgn="b"/>
                      <a:r>
                        <a:rPr lang="en-US" sz="1100" b="0" i="0" u="none" strike="noStrike">
                          <a:solidFill>
                            <a:srgbClr val="000000"/>
                          </a:solidFill>
                          <a:effectLst/>
                          <a:latin typeface="Calibri" panose="020F0502020204030204" pitchFamily="34" charset="0"/>
                        </a:rPr>
                        <a:t>1/23/2023</a:t>
                      </a:r>
                    </a:p>
                  </a:txBody>
                  <a:tcPr marL="6350" marR="6350" marT="635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143.75</a:t>
                      </a:r>
                    </a:p>
                  </a:txBody>
                  <a:tcPr marL="6350" marR="6350" marT="6350" marB="0" anchor="b">
                    <a:lnL>
                      <a:noFill/>
                    </a:lnL>
                    <a:lnR>
                      <a:noFill/>
                    </a:lnR>
                    <a:lnT>
                      <a:noFill/>
                    </a:lnT>
                    <a:lnB>
                      <a:noFill/>
                    </a:lnB>
                  </a:tcPr>
                </a:tc>
                <a:extLst>
                  <a:ext uri="{0D108BD9-81ED-4DB2-BD59-A6C34878D82A}">
                    <a16:rowId xmlns:a16="http://schemas.microsoft.com/office/drawing/2014/main" val="1032734892"/>
                  </a:ext>
                </a:extLst>
              </a:tr>
              <a:tr h="247693">
                <a:tc>
                  <a:txBody>
                    <a:bodyPr/>
                    <a:lstStyle/>
                    <a:p>
                      <a:pPr algn="ctr" fontAlgn="b"/>
                      <a:r>
                        <a:rPr lang="en-US" sz="1100" b="0" i="0" u="none" strike="noStrike">
                          <a:solidFill>
                            <a:srgbClr val="000000"/>
                          </a:solidFill>
                          <a:effectLst/>
                          <a:latin typeface="Calibri" panose="020F0502020204030204" pitchFamily="34" charset="0"/>
                        </a:rPr>
                        <a:t>1/24/2023</a:t>
                      </a:r>
                    </a:p>
                  </a:txBody>
                  <a:tcPr marL="6350" marR="6350" marT="635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143.89</a:t>
                      </a:r>
                    </a:p>
                  </a:txBody>
                  <a:tcPr marL="6350" marR="6350" marT="6350" marB="0" anchor="b">
                    <a:lnL>
                      <a:noFill/>
                    </a:lnL>
                    <a:lnR>
                      <a:noFill/>
                    </a:lnR>
                    <a:lnT>
                      <a:noFill/>
                    </a:lnT>
                    <a:lnB>
                      <a:noFill/>
                    </a:lnB>
                  </a:tcPr>
                </a:tc>
                <a:extLst>
                  <a:ext uri="{0D108BD9-81ED-4DB2-BD59-A6C34878D82A}">
                    <a16:rowId xmlns:a16="http://schemas.microsoft.com/office/drawing/2014/main" val="1753229449"/>
                  </a:ext>
                </a:extLst>
              </a:tr>
              <a:tr h="247693">
                <a:tc>
                  <a:txBody>
                    <a:bodyPr/>
                    <a:lstStyle/>
                    <a:p>
                      <a:pPr algn="ctr" fontAlgn="b"/>
                      <a:r>
                        <a:rPr lang="en-US" sz="1100" b="0" i="0" u="none" strike="noStrike">
                          <a:solidFill>
                            <a:srgbClr val="000000"/>
                          </a:solidFill>
                          <a:effectLst/>
                          <a:latin typeface="Calibri" panose="020F0502020204030204" pitchFamily="34" charset="0"/>
                        </a:rPr>
                        <a:t>1/25/2023</a:t>
                      </a:r>
                    </a:p>
                  </a:txBody>
                  <a:tcPr marL="6350" marR="6350" marT="635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144.43</a:t>
                      </a:r>
                    </a:p>
                  </a:txBody>
                  <a:tcPr marL="6350" marR="6350" marT="6350" marB="0" anchor="b">
                    <a:lnL>
                      <a:noFill/>
                    </a:lnL>
                    <a:lnR>
                      <a:noFill/>
                    </a:lnR>
                    <a:lnT>
                      <a:noFill/>
                    </a:lnT>
                    <a:lnB>
                      <a:noFill/>
                    </a:lnB>
                  </a:tcPr>
                </a:tc>
                <a:extLst>
                  <a:ext uri="{0D108BD9-81ED-4DB2-BD59-A6C34878D82A}">
                    <a16:rowId xmlns:a16="http://schemas.microsoft.com/office/drawing/2014/main" val="2663982425"/>
                  </a:ext>
                </a:extLst>
              </a:tr>
              <a:tr h="247693">
                <a:tc>
                  <a:txBody>
                    <a:bodyPr/>
                    <a:lstStyle/>
                    <a:p>
                      <a:pPr algn="ctr" fontAlgn="b"/>
                      <a:r>
                        <a:rPr lang="en-US" sz="1100" b="0" i="0" u="none" strike="noStrike">
                          <a:solidFill>
                            <a:srgbClr val="000000"/>
                          </a:solidFill>
                          <a:effectLst/>
                          <a:latin typeface="Calibri" panose="020F0502020204030204" pitchFamily="34" charset="0"/>
                        </a:rPr>
                        <a:t>1/26/2023</a:t>
                      </a:r>
                    </a:p>
                  </a:txBody>
                  <a:tcPr marL="6350" marR="6350" marT="635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160.27</a:t>
                      </a:r>
                    </a:p>
                  </a:txBody>
                  <a:tcPr marL="6350" marR="6350" marT="6350" marB="0" anchor="b">
                    <a:lnL>
                      <a:noFill/>
                    </a:lnL>
                    <a:lnR>
                      <a:noFill/>
                    </a:lnR>
                    <a:lnT>
                      <a:noFill/>
                    </a:lnT>
                    <a:lnB>
                      <a:noFill/>
                    </a:lnB>
                  </a:tcPr>
                </a:tc>
                <a:extLst>
                  <a:ext uri="{0D108BD9-81ED-4DB2-BD59-A6C34878D82A}">
                    <a16:rowId xmlns:a16="http://schemas.microsoft.com/office/drawing/2014/main" val="33258949"/>
                  </a:ext>
                </a:extLst>
              </a:tr>
              <a:tr h="247693">
                <a:tc>
                  <a:txBody>
                    <a:bodyPr/>
                    <a:lstStyle/>
                    <a:p>
                      <a:pPr algn="ctr" fontAlgn="b"/>
                      <a:r>
                        <a:rPr lang="en-US" sz="1100" b="0" i="0" u="none" strike="noStrike">
                          <a:solidFill>
                            <a:srgbClr val="000000"/>
                          </a:solidFill>
                          <a:effectLst/>
                          <a:latin typeface="Calibri" panose="020F0502020204030204" pitchFamily="34" charset="0"/>
                        </a:rPr>
                        <a:t>1/27/2023</a:t>
                      </a:r>
                    </a:p>
                  </a:txBody>
                  <a:tcPr marL="6350" marR="6350" marT="635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177.9</a:t>
                      </a:r>
                    </a:p>
                  </a:txBody>
                  <a:tcPr marL="6350" marR="6350" marT="6350" marB="0" anchor="b">
                    <a:lnL>
                      <a:noFill/>
                    </a:lnL>
                    <a:lnR>
                      <a:noFill/>
                    </a:lnR>
                    <a:lnT>
                      <a:noFill/>
                    </a:lnT>
                    <a:lnB>
                      <a:noFill/>
                    </a:lnB>
                  </a:tcPr>
                </a:tc>
                <a:extLst>
                  <a:ext uri="{0D108BD9-81ED-4DB2-BD59-A6C34878D82A}">
                    <a16:rowId xmlns:a16="http://schemas.microsoft.com/office/drawing/2014/main" val="2727894854"/>
                  </a:ext>
                </a:extLst>
              </a:tr>
              <a:tr h="247693">
                <a:tc>
                  <a:txBody>
                    <a:bodyPr/>
                    <a:lstStyle/>
                    <a:p>
                      <a:pPr algn="ctr" fontAlgn="b"/>
                      <a:r>
                        <a:rPr lang="en-US" sz="1100" b="0" i="0" u="none" strike="noStrike">
                          <a:solidFill>
                            <a:srgbClr val="000000"/>
                          </a:solidFill>
                          <a:effectLst/>
                          <a:latin typeface="Calibri" panose="020F0502020204030204" pitchFamily="34" charset="0"/>
                        </a:rPr>
                        <a:t>1/30/2023</a:t>
                      </a:r>
                    </a:p>
                  </a:txBody>
                  <a:tcPr marL="6350" marR="6350" marT="635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166.66</a:t>
                      </a:r>
                    </a:p>
                  </a:txBody>
                  <a:tcPr marL="6350" marR="6350" marT="6350" marB="0" anchor="b">
                    <a:lnL>
                      <a:noFill/>
                    </a:lnL>
                    <a:lnR>
                      <a:noFill/>
                    </a:lnR>
                    <a:lnT>
                      <a:noFill/>
                    </a:lnT>
                    <a:lnB>
                      <a:noFill/>
                    </a:lnB>
                  </a:tcPr>
                </a:tc>
                <a:extLst>
                  <a:ext uri="{0D108BD9-81ED-4DB2-BD59-A6C34878D82A}">
                    <a16:rowId xmlns:a16="http://schemas.microsoft.com/office/drawing/2014/main" val="1112179705"/>
                  </a:ext>
                </a:extLst>
              </a:tr>
              <a:tr h="247693">
                <a:tc>
                  <a:txBody>
                    <a:bodyPr/>
                    <a:lstStyle/>
                    <a:p>
                      <a:pPr algn="ctr" fontAlgn="b"/>
                      <a:r>
                        <a:rPr lang="en-US" sz="1100" b="0" i="0" u="none" strike="noStrike">
                          <a:solidFill>
                            <a:srgbClr val="000000"/>
                          </a:solidFill>
                          <a:effectLst/>
                          <a:latin typeface="Calibri" panose="020F0502020204030204" pitchFamily="34" charset="0"/>
                        </a:rPr>
                        <a:t>1/31/2023</a:t>
                      </a:r>
                    </a:p>
                  </a:txBody>
                  <a:tcPr marL="6350" marR="6350" marT="635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173.22</a:t>
                      </a:r>
                    </a:p>
                  </a:txBody>
                  <a:tcPr marL="6350" marR="6350" marT="6350" marB="0" anchor="b">
                    <a:lnL>
                      <a:noFill/>
                    </a:lnL>
                    <a:lnR>
                      <a:noFill/>
                    </a:lnR>
                    <a:lnT>
                      <a:noFill/>
                    </a:lnT>
                    <a:lnB>
                      <a:noFill/>
                    </a:lnB>
                  </a:tcPr>
                </a:tc>
                <a:extLst>
                  <a:ext uri="{0D108BD9-81ED-4DB2-BD59-A6C34878D82A}">
                    <a16:rowId xmlns:a16="http://schemas.microsoft.com/office/drawing/2014/main" val="557308088"/>
                  </a:ext>
                </a:extLst>
              </a:tr>
              <a:tr h="247693">
                <a:tc>
                  <a:txBody>
                    <a:bodyPr/>
                    <a:lstStyle/>
                    <a:p>
                      <a:pPr algn="ctr" fontAlgn="b"/>
                      <a:r>
                        <a:rPr lang="en-US" sz="1100" b="0" i="0" u="none" strike="noStrike">
                          <a:solidFill>
                            <a:srgbClr val="000000"/>
                          </a:solidFill>
                          <a:effectLst/>
                          <a:latin typeface="Calibri" panose="020F0502020204030204" pitchFamily="34" charset="0"/>
                        </a:rPr>
                        <a:t>2/1/2023</a:t>
                      </a:r>
                    </a:p>
                  </a:txBody>
                  <a:tcPr marL="6350" marR="6350" marT="6350"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181.41</a:t>
                      </a:r>
                    </a:p>
                  </a:txBody>
                  <a:tcPr marL="6350" marR="6350" marT="6350" marB="0" anchor="b">
                    <a:lnL>
                      <a:noFill/>
                    </a:lnL>
                    <a:lnR>
                      <a:noFill/>
                    </a:lnR>
                    <a:lnT>
                      <a:noFill/>
                    </a:lnT>
                    <a:lnB>
                      <a:noFill/>
                    </a:lnB>
                  </a:tcPr>
                </a:tc>
                <a:extLst>
                  <a:ext uri="{0D108BD9-81ED-4DB2-BD59-A6C34878D82A}">
                    <a16:rowId xmlns:a16="http://schemas.microsoft.com/office/drawing/2014/main" val="4169781812"/>
                  </a:ext>
                </a:extLst>
              </a:tr>
            </a:tbl>
          </a:graphicData>
        </a:graphic>
      </p:graphicFrame>
      <p:sp>
        <p:nvSpPr>
          <p:cNvPr id="8" name="Rectangle: Rounded Corners 7">
            <a:extLst>
              <a:ext uri="{FF2B5EF4-FFF2-40B4-BE49-F238E27FC236}">
                <a16:creationId xmlns:a16="http://schemas.microsoft.com/office/drawing/2014/main" id="{45B2570C-A43F-1454-62DC-14A71A29FD75}"/>
              </a:ext>
            </a:extLst>
          </p:cNvPr>
          <p:cNvSpPr/>
          <p:nvPr/>
        </p:nvSpPr>
        <p:spPr>
          <a:xfrm>
            <a:off x="651036" y="3905026"/>
            <a:ext cx="2145952" cy="51636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5DAC805-5E56-B957-F67F-374C6C27E752}"/>
              </a:ext>
            </a:extLst>
          </p:cNvPr>
          <p:cNvPicPr>
            <a:picLocks noChangeAspect="1"/>
          </p:cNvPicPr>
          <p:nvPr/>
        </p:nvPicPr>
        <p:blipFill>
          <a:blip r:embed="rId2"/>
          <a:stretch>
            <a:fillRect/>
          </a:stretch>
        </p:blipFill>
        <p:spPr>
          <a:xfrm>
            <a:off x="3414556" y="2629694"/>
            <a:ext cx="5078408" cy="2767824"/>
          </a:xfrm>
          <a:prstGeom prst="rect">
            <a:avLst/>
          </a:prstGeom>
        </p:spPr>
      </p:pic>
      <p:cxnSp>
        <p:nvCxnSpPr>
          <p:cNvPr id="11" name="Straight Connector 10">
            <a:extLst>
              <a:ext uri="{FF2B5EF4-FFF2-40B4-BE49-F238E27FC236}">
                <a16:creationId xmlns:a16="http://schemas.microsoft.com/office/drawing/2014/main" id="{5DF903CC-6B00-65A6-4753-D102D431632B}"/>
              </a:ext>
            </a:extLst>
          </p:cNvPr>
          <p:cNvCxnSpPr/>
          <p:nvPr/>
        </p:nvCxnSpPr>
        <p:spPr>
          <a:xfrm>
            <a:off x="5953760" y="2753360"/>
            <a:ext cx="0" cy="211328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605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A139-5555-4C20-4AF7-A103CD56A7FD}"/>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DFFF0995-B6E6-55FC-1E34-3CED97E3562A}"/>
              </a:ext>
            </a:extLst>
          </p:cNvPr>
          <p:cNvSpPr>
            <a:spLocks noGrp="1"/>
          </p:cNvSpPr>
          <p:nvPr>
            <p:ph type="ftr" sz="quarter" idx="11"/>
          </p:nvPr>
        </p:nvSpPr>
        <p:spPr/>
        <p:txBody>
          <a:bodyPr/>
          <a:lstStyle/>
          <a:p>
            <a:endParaRPr lang="en-US"/>
          </a:p>
        </p:txBody>
      </p:sp>
      <p:pic>
        <p:nvPicPr>
          <p:cNvPr id="5" name="Picture 4">
            <a:extLst>
              <a:ext uri="{FF2B5EF4-FFF2-40B4-BE49-F238E27FC236}">
                <a16:creationId xmlns:a16="http://schemas.microsoft.com/office/drawing/2014/main" id="{F8BF9E6E-CEBF-3C69-0A1D-E98BEDE9AB1E}"/>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522819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500" dirty="0"/>
              <a:t>Evidence That Accounting Information is Important to Investors</a:t>
            </a:r>
          </a:p>
        </p:txBody>
      </p:sp>
      <p:sp>
        <p:nvSpPr>
          <p:cNvPr id="2" name="Slide Number Placeholder 1"/>
          <p:cNvSpPr>
            <a:spLocks noGrp="1"/>
          </p:cNvSpPr>
          <p:nvPr>
            <p:ph type="sldNum" sz="quarter" idx="12"/>
          </p:nvPr>
        </p:nvSpPr>
        <p:spPr/>
        <p:txBody>
          <a:bodyPr/>
          <a:lstStyle/>
          <a:p>
            <a:fld id="{CFEFCF7E-18A1-4C69-AB32-562E04F3D2E0}" type="slidenum">
              <a:rPr lang="en-US" smtClean="0"/>
              <a:t>16</a:t>
            </a:fld>
            <a:endParaRPr lang="en-US"/>
          </a:p>
        </p:txBody>
      </p:sp>
      <p:sp>
        <p:nvSpPr>
          <p:cNvPr id="4" name="Content Placeholder 3"/>
          <p:cNvSpPr txBox="1">
            <a:spLocks/>
          </p:cNvSpPr>
          <p:nvPr/>
        </p:nvSpPr>
        <p:spPr>
          <a:xfrm>
            <a:off x="1371601" y="1714500"/>
            <a:ext cx="6500077" cy="29447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tabLst>
                <a:tab pos="191096" algn="l"/>
              </a:tabLst>
            </a:pPr>
            <a:r>
              <a:rPr lang="en-US" altLang="en-US" sz="1575" b="1" dirty="0"/>
              <a:t>Cumulative returns around earnings restatements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0728" y="2352321"/>
            <a:ext cx="4693444" cy="2893219"/>
          </a:xfrm>
          <a:prstGeom prst="rect">
            <a:avLst/>
          </a:prstGeom>
        </p:spPr>
      </p:pic>
    </p:spTree>
    <p:extLst>
      <p:ext uri="{BB962C8B-B14F-4D97-AF65-F5344CB8AC3E}">
        <p14:creationId xmlns:p14="http://schemas.microsoft.com/office/powerpoint/2010/main" val="3466169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normAutofit fontScale="90000"/>
          </a:bodyPr>
          <a:lstStyle/>
          <a:p>
            <a:r>
              <a:rPr lang="en-US" dirty="0"/>
              <a:t>How Do Creditors (e.g., banks) Use Accounting Information?</a:t>
            </a:r>
            <a:endParaRPr lang="en-IN" dirty="0"/>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a:xfrm>
            <a:off x="513862" y="1613647"/>
            <a:ext cx="8115301" cy="4771769"/>
          </a:xfrm>
        </p:spPr>
        <p:txBody>
          <a:bodyPr>
            <a:normAutofit/>
          </a:bodyPr>
          <a:lstStyle/>
          <a:p>
            <a:r>
              <a:rPr lang="en-GB" dirty="0"/>
              <a:t>Debt contract</a:t>
            </a:r>
          </a:p>
          <a:p>
            <a:pPr lvl="1"/>
            <a:r>
              <a:rPr lang="en-GB" dirty="0"/>
              <a:t>I am CEO of Apple. Want to make improvements to the iPhone. </a:t>
            </a:r>
          </a:p>
          <a:p>
            <a:pPr lvl="1"/>
            <a:r>
              <a:rPr lang="en-GB" dirty="0"/>
              <a:t>I take out a $100M loan from Chase</a:t>
            </a:r>
          </a:p>
          <a:p>
            <a:r>
              <a:rPr lang="en-GB" dirty="0"/>
              <a:t>In the debt contract, </a:t>
            </a:r>
            <a:r>
              <a:rPr lang="en-GB" dirty="0">
                <a:solidFill>
                  <a:srgbClr val="FF0000"/>
                </a:solidFill>
              </a:rPr>
              <a:t>I am making a promise</a:t>
            </a:r>
          </a:p>
          <a:p>
            <a:pPr lvl="1"/>
            <a:r>
              <a:rPr lang="en-GB" dirty="0"/>
              <a:t>I will keep paying interest on time</a:t>
            </a:r>
          </a:p>
          <a:p>
            <a:pPr lvl="1"/>
            <a:r>
              <a:rPr lang="en-GB" dirty="0"/>
              <a:t>I will keep my leverage</a:t>
            </a:r>
            <a:r>
              <a:rPr lang="ko-KR" altLang="en-US" dirty="0"/>
              <a:t> </a:t>
            </a:r>
            <a:r>
              <a:rPr lang="en-US" altLang="ko-KR" dirty="0"/>
              <a:t>ratio</a:t>
            </a:r>
            <a:r>
              <a:rPr lang="en-GB" dirty="0"/>
              <a:t> below a certain amount</a:t>
            </a:r>
          </a:p>
          <a:p>
            <a:r>
              <a:rPr lang="en-GB" dirty="0"/>
              <a:t>If these are violated, Chase may </a:t>
            </a:r>
            <a:r>
              <a:rPr lang="en-GB" dirty="0">
                <a:solidFill>
                  <a:srgbClr val="FF0000"/>
                </a:solidFill>
              </a:rPr>
              <a:t>increase the interest rate </a:t>
            </a:r>
            <a:r>
              <a:rPr lang="en-GB" dirty="0"/>
              <a:t>/ make me </a:t>
            </a:r>
            <a:r>
              <a:rPr lang="en-GB" dirty="0">
                <a:solidFill>
                  <a:srgbClr val="FF0000"/>
                </a:solidFill>
              </a:rPr>
              <a:t>pre-pay the loan </a:t>
            </a:r>
            <a:r>
              <a:rPr lang="en-GB" dirty="0"/>
              <a:t>before maturity</a:t>
            </a:r>
          </a:p>
          <a:p>
            <a:pPr lvl="1"/>
            <a:endParaRPr lang="en-GB" dirty="0"/>
          </a:p>
          <a:p>
            <a:pPr lvl="1"/>
            <a:endParaRPr lang="en-GB" dirty="0"/>
          </a:p>
          <a:p>
            <a:pPr lvl="1"/>
            <a:endParaRPr lang="en-GB" dirty="0"/>
          </a:p>
        </p:txBody>
      </p:sp>
      <p:sp>
        <p:nvSpPr>
          <p:cNvPr id="8" name="Content Placeholder 5">
            <a:extLst>
              <a:ext uri="{FF2B5EF4-FFF2-40B4-BE49-F238E27FC236}">
                <a16:creationId xmlns:a16="http://schemas.microsoft.com/office/drawing/2014/main" id="{2E3FE59F-4E23-9DC6-89CC-945B05A6F458}"/>
              </a:ext>
            </a:extLst>
          </p:cNvPr>
          <p:cNvSpPr>
            <a:spLocks noGrp="1"/>
          </p:cNvSpPr>
          <p:nvPr>
            <p:ph sz="quarter" idx="25"/>
          </p:nvPr>
        </p:nvSpPr>
        <p:spPr>
          <a:xfrm>
            <a:off x="7985125" y="6505401"/>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88030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6080" y="575226"/>
            <a:ext cx="9235439" cy="994172"/>
          </a:xfrm>
        </p:spPr>
        <p:txBody>
          <a:bodyPr>
            <a:normAutofit/>
          </a:bodyPr>
          <a:lstStyle/>
          <a:p>
            <a:r>
              <a:rPr lang="en-US" dirty="0"/>
              <a:t>Specific Example</a:t>
            </a:r>
          </a:p>
        </p:txBody>
      </p:sp>
      <p:sp>
        <p:nvSpPr>
          <p:cNvPr id="2" name="Slide Number Placeholder 1"/>
          <p:cNvSpPr>
            <a:spLocks noGrp="1"/>
          </p:cNvSpPr>
          <p:nvPr>
            <p:ph type="sldNum" sz="quarter" idx="12"/>
          </p:nvPr>
        </p:nvSpPr>
        <p:spPr/>
        <p:txBody>
          <a:bodyPr/>
          <a:lstStyle/>
          <a:p>
            <a:fld id="{CFEFCF7E-18A1-4C69-AB32-562E04F3D2E0}" type="slidenum">
              <a:rPr lang="en-US" smtClean="0"/>
              <a:t>18</a:t>
            </a:fld>
            <a:endParaRPr lang="en-US"/>
          </a:p>
        </p:txBody>
      </p:sp>
      <p:sp>
        <p:nvSpPr>
          <p:cNvPr id="4" name="Content Placeholder 3"/>
          <p:cNvSpPr txBox="1">
            <a:spLocks/>
          </p:cNvSpPr>
          <p:nvPr/>
        </p:nvSpPr>
        <p:spPr>
          <a:xfrm>
            <a:off x="1371601" y="1714500"/>
            <a:ext cx="6500077" cy="29447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tabLst>
                <a:tab pos="191096" algn="l"/>
              </a:tabLst>
            </a:pPr>
            <a:r>
              <a:rPr lang="en-US" altLang="en-US" sz="1575" dirty="0"/>
              <a:t>Many aspects of debt contracts are based on accounting information:</a:t>
            </a:r>
          </a:p>
          <a:p>
            <a:pPr>
              <a:lnSpc>
                <a:spcPct val="150000"/>
              </a:lnSpc>
              <a:tabLst>
                <a:tab pos="191096" algn="l"/>
              </a:tabLst>
            </a:pPr>
            <a:r>
              <a:rPr lang="en-US" altLang="en-US" sz="1575" dirty="0"/>
              <a:t>Interest rate charged</a:t>
            </a:r>
          </a:p>
          <a:p>
            <a:pPr>
              <a:lnSpc>
                <a:spcPct val="150000"/>
              </a:lnSpc>
              <a:tabLst>
                <a:tab pos="191096" algn="l"/>
              </a:tabLst>
            </a:pPr>
            <a:r>
              <a:rPr lang="en-US" altLang="en-US" sz="1575" dirty="0"/>
              <a:t>Nature of debt covenants imposed</a:t>
            </a:r>
          </a:p>
          <a:p>
            <a:pPr>
              <a:lnSpc>
                <a:spcPct val="150000"/>
              </a:lnSpc>
              <a:tabLst>
                <a:tab pos="191096" algn="l"/>
              </a:tabLst>
            </a:pPr>
            <a:r>
              <a:rPr lang="en-US" altLang="en-US" sz="1575" dirty="0"/>
              <a:t>Example (Vertex Pharmaceuticals):</a:t>
            </a:r>
          </a:p>
          <a:p>
            <a:pPr lvl="1">
              <a:spcBef>
                <a:spcPts val="0"/>
              </a:spcBef>
              <a:tabLst>
                <a:tab pos="191096" algn="l"/>
              </a:tabLst>
            </a:pPr>
            <a:r>
              <a:rPr lang="en-US" sz="1500" dirty="0"/>
              <a:t>On October 13, 2016, we entered into a Credit Agreement…with Bank of America…Under the Credit Agreement, </a:t>
            </a:r>
            <a:r>
              <a:rPr lang="en-US" sz="1500" b="1" dirty="0"/>
              <a:t>the applicable margin on base rate loans ranges from 0.75% to 1.50%...based on our consolidated leverage ratio </a:t>
            </a:r>
            <a:r>
              <a:rPr lang="en-US" sz="1500" dirty="0"/>
              <a:t>(the ratio of our total consolidated funded indebtedness to our consolidated EBITDA for the most recently completed four fiscal quarter period). The Credit Agreement </a:t>
            </a:r>
            <a:r>
              <a:rPr lang="en-US" sz="1500" b="1" dirty="0"/>
              <a:t>contains customary representations and warranties and affirmative and negative covenants, including financial covenants to maintain (x) subject to certain limited exceptions, a consolidated </a:t>
            </a:r>
            <a:r>
              <a:rPr lang="en-US" sz="1500" b="1" dirty="0">
                <a:highlight>
                  <a:srgbClr val="FFFF00"/>
                </a:highlight>
              </a:rPr>
              <a:t>leverage ratio of 3.00 to 1.00 and (y) consolidated EBITDA of at least $200 million</a:t>
            </a:r>
            <a:r>
              <a:rPr lang="en-US" sz="1500" dirty="0"/>
              <a:t>, in each case to be measured on a quarterly basis.</a:t>
            </a:r>
          </a:p>
          <a:p>
            <a:pPr>
              <a:lnSpc>
                <a:spcPct val="150000"/>
              </a:lnSpc>
              <a:tabLst>
                <a:tab pos="191096" algn="l"/>
              </a:tabLst>
            </a:pPr>
            <a:endParaRPr lang="en-US" altLang="en-US" sz="1575" b="1" dirty="0"/>
          </a:p>
        </p:txBody>
      </p:sp>
    </p:spTree>
    <p:extLst>
      <p:ext uri="{BB962C8B-B14F-4D97-AF65-F5344CB8AC3E}">
        <p14:creationId xmlns:p14="http://schemas.microsoft.com/office/powerpoint/2010/main" val="244482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Additional External Users</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lstStyle/>
          <a:p>
            <a:r>
              <a:rPr lang="en-GB" b="1" dirty="0"/>
              <a:t>Taxing authorities:</a:t>
            </a:r>
            <a:r>
              <a:rPr lang="en-GB" dirty="0"/>
              <a:t> Does the company comply with the tax laws?</a:t>
            </a:r>
          </a:p>
          <a:p>
            <a:r>
              <a:rPr lang="en-GB" b="1" dirty="0"/>
              <a:t>Regulatory agencies: </a:t>
            </a:r>
            <a:r>
              <a:rPr lang="en-GB" dirty="0"/>
              <a:t>Is the company operating within prescribed rules?</a:t>
            </a:r>
          </a:p>
          <a:p>
            <a:r>
              <a:rPr lang="en-GB" b="1" dirty="0"/>
              <a:t>Labor unions: </a:t>
            </a:r>
            <a:r>
              <a:rPr lang="en-GB" dirty="0"/>
              <a:t>Does the company have the ability to pay increased wages and benefits to union members? </a:t>
            </a:r>
          </a:p>
          <a:p>
            <a:pPr marL="0" indent="0">
              <a:buNone/>
            </a:pPr>
            <a:r>
              <a:rPr lang="en-GB" dirty="0"/>
              <a:t>https://onlinelibrary.wiley.com/doi/full/10.1111/j.1911-3846.2012.01160.x</a:t>
            </a:r>
          </a:p>
        </p:txBody>
      </p:sp>
      <p:sp>
        <p:nvSpPr>
          <p:cNvPr id="8" name="Content Placeholder 5">
            <a:extLst>
              <a:ext uri="{FF2B5EF4-FFF2-40B4-BE49-F238E27FC236}">
                <a16:creationId xmlns:a16="http://schemas.microsoft.com/office/drawing/2014/main" id="{2E3FE59F-4E23-9DC6-89CC-945B05A6F458}"/>
              </a:ext>
            </a:extLst>
          </p:cNvPr>
          <p:cNvSpPr>
            <a:spLocks noGrp="1"/>
          </p:cNvSpPr>
          <p:nvPr>
            <p:ph sz="quarter" idx="25"/>
          </p:nvPr>
        </p:nvSpPr>
        <p:spPr>
          <a:xfrm>
            <a:off x="7985125" y="6505401"/>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028626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Chapter Outline</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a:xfrm>
            <a:off x="513862" y="1157167"/>
            <a:ext cx="8241831" cy="5210098"/>
          </a:xfrm>
        </p:spPr>
        <p:txBody>
          <a:bodyPr>
            <a:noAutofit/>
          </a:bodyPr>
          <a:lstStyle/>
          <a:p>
            <a:pPr marL="0" indent="0">
              <a:buNone/>
            </a:pPr>
            <a:r>
              <a:rPr lang="en-GB" sz="2600" b="1" dirty="0">
                <a:solidFill>
                  <a:schemeClr val="accent2"/>
                </a:solidFill>
              </a:rPr>
              <a:t>Learning Objectives</a:t>
            </a:r>
          </a:p>
          <a:p>
            <a:pPr marL="720725" indent="-720725">
              <a:buNone/>
            </a:pPr>
            <a:r>
              <a:rPr lang="en-GB" sz="2600" b="1" dirty="0">
                <a:solidFill>
                  <a:schemeClr val="accent2"/>
                </a:solidFill>
              </a:rPr>
              <a:t>LO 1</a:t>
            </a:r>
            <a:r>
              <a:rPr lang="en-GB" sz="2600" dirty="0"/>
              <a:t>	</a:t>
            </a:r>
            <a:r>
              <a:rPr lang="en-GB" sz="2600" dirty="0">
                <a:solidFill>
                  <a:srgbClr val="FF0000"/>
                </a:solidFill>
              </a:rPr>
              <a:t>Identify the activities and users associated with accounting</a:t>
            </a:r>
            <a:r>
              <a:rPr lang="en-GB" sz="2600" dirty="0"/>
              <a:t>.</a:t>
            </a:r>
          </a:p>
          <a:p>
            <a:pPr marL="712788" indent="-712788">
              <a:buNone/>
            </a:pPr>
            <a:r>
              <a:rPr lang="en-GB" sz="2600" b="1" dirty="0">
                <a:solidFill>
                  <a:schemeClr val="accent2"/>
                </a:solidFill>
              </a:rPr>
              <a:t>LO 2</a:t>
            </a:r>
            <a:r>
              <a:rPr lang="en-GB" sz="2600" dirty="0"/>
              <a:t>	Explain the building blocks of accounting: ethics, principles, and assumptions.</a:t>
            </a:r>
          </a:p>
          <a:p>
            <a:pPr marL="712788" indent="-712788">
              <a:buNone/>
            </a:pPr>
            <a:r>
              <a:rPr lang="en-GB" sz="2600" b="1" dirty="0">
                <a:solidFill>
                  <a:schemeClr val="accent2"/>
                </a:solidFill>
              </a:rPr>
              <a:t>LO 3</a:t>
            </a:r>
            <a:r>
              <a:rPr lang="en-GB" sz="2600" dirty="0"/>
              <a:t>	State the accounting equation, and define its components.</a:t>
            </a:r>
          </a:p>
          <a:p>
            <a:pPr marL="720725" indent="-720725">
              <a:buNone/>
            </a:pPr>
            <a:r>
              <a:rPr lang="en-GB" sz="2600" b="1" dirty="0">
                <a:solidFill>
                  <a:schemeClr val="accent2"/>
                </a:solidFill>
              </a:rPr>
              <a:t>LO 4</a:t>
            </a:r>
            <a:r>
              <a:rPr lang="en-GB" sz="2600" dirty="0"/>
              <a:t>	</a:t>
            </a:r>
            <a:r>
              <a:rPr lang="en-GB" sz="2600" dirty="0" err="1"/>
              <a:t>Analyze</a:t>
            </a:r>
            <a:r>
              <a:rPr lang="en-GB" sz="2600" dirty="0"/>
              <a:t> the effects of business transactions on the accounting equations.</a:t>
            </a:r>
          </a:p>
          <a:p>
            <a:pPr marL="720725" indent="-720725">
              <a:buNone/>
            </a:pPr>
            <a:r>
              <a:rPr lang="en-GB" sz="2600" b="1" dirty="0">
                <a:solidFill>
                  <a:schemeClr val="accent2"/>
                </a:solidFill>
              </a:rPr>
              <a:t>LO 5</a:t>
            </a:r>
            <a:r>
              <a:rPr lang="en-GB" sz="2600" dirty="0"/>
              <a:t>	Describe the five financial statements and how they are prepared.</a:t>
            </a:r>
          </a:p>
        </p:txBody>
      </p:sp>
    </p:spTree>
    <p:extLst>
      <p:ext uri="{BB962C8B-B14F-4D97-AF65-F5344CB8AC3E}">
        <p14:creationId xmlns:p14="http://schemas.microsoft.com/office/powerpoint/2010/main" val="2564710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A224B-7033-9A81-62F2-121A8A4D6D29}"/>
              </a:ext>
            </a:extLst>
          </p:cNvPr>
          <p:cNvSpPr>
            <a:spLocks noGrp="1"/>
          </p:cNvSpPr>
          <p:nvPr>
            <p:ph type="title"/>
          </p:nvPr>
        </p:nvSpPr>
        <p:spPr/>
        <p:txBody>
          <a:bodyPr/>
          <a:lstStyle/>
          <a:p>
            <a:r>
              <a:rPr lang="en-US" dirty="0"/>
              <a:t>Let’s put everything together</a:t>
            </a:r>
          </a:p>
        </p:txBody>
      </p:sp>
      <p:sp>
        <p:nvSpPr>
          <p:cNvPr id="3" name="Content Placeholder 2">
            <a:extLst>
              <a:ext uri="{FF2B5EF4-FFF2-40B4-BE49-F238E27FC236}">
                <a16:creationId xmlns:a16="http://schemas.microsoft.com/office/drawing/2014/main" id="{D4AD830B-E77B-4E6A-9D66-BAA605EBC843}"/>
              </a:ext>
            </a:extLst>
          </p:cNvPr>
          <p:cNvSpPr>
            <a:spLocks noGrp="1"/>
          </p:cNvSpPr>
          <p:nvPr>
            <p:ph sz="quarter" idx="12"/>
          </p:nvPr>
        </p:nvSpPr>
        <p:spPr/>
        <p:txBody>
          <a:bodyPr>
            <a:normAutofit fontScale="92500" lnSpcReduction="20000"/>
          </a:bodyPr>
          <a:lstStyle/>
          <a:p>
            <a:r>
              <a:rPr lang="en-US" dirty="0"/>
              <a:t>I want to open a coffee shop</a:t>
            </a:r>
          </a:p>
          <a:p>
            <a:pPr lvl="1"/>
            <a:r>
              <a:rPr lang="en-US" dirty="0"/>
              <a:t>What do you need?</a:t>
            </a:r>
          </a:p>
          <a:p>
            <a:pPr lvl="1"/>
            <a:endParaRPr lang="en-US" dirty="0"/>
          </a:p>
          <a:p>
            <a:r>
              <a:rPr lang="en-US" dirty="0"/>
              <a:t>Internal transactions related to</a:t>
            </a:r>
          </a:p>
          <a:p>
            <a:pPr lvl="1"/>
            <a:r>
              <a:rPr lang="en-US" dirty="0"/>
              <a:t>Machine</a:t>
            </a:r>
          </a:p>
          <a:p>
            <a:pPr lvl="1"/>
            <a:r>
              <a:rPr lang="en-US" dirty="0"/>
              <a:t>Employees</a:t>
            </a:r>
          </a:p>
          <a:p>
            <a:pPr lvl="1"/>
            <a:r>
              <a:rPr lang="en-US" dirty="0"/>
              <a:t>Inventories and supplies (coffee beans, cups, straws etc.)</a:t>
            </a:r>
          </a:p>
          <a:p>
            <a:pPr lvl="1"/>
            <a:endParaRPr lang="en-US" dirty="0"/>
          </a:p>
          <a:p>
            <a:r>
              <a:rPr lang="en-US" dirty="0"/>
              <a:t>External transactions related to</a:t>
            </a:r>
          </a:p>
          <a:p>
            <a:pPr lvl="1"/>
            <a:r>
              <a:rPr lang="en-US" dirty="0"/>
              <a:t>Shareholders (owners)</a:t>
            </a:r>
          </a:p>
          <a:p>
            <a:pPr lvl="1"/>
            <a:r>
              <a:rPr lang="en-US" dirty="0"/>
              <a:t>Creditors (e.g., banks)</a:t>
            </a:r>
          </a:p>
          <a:p>
            <a:pPr lvl="1"/>
            <a:r>
              <a:rPr lang="en-US" dirty="0"/>
              <a:t>Suppliers</a:t>
            </a:r>
          </a:p>
          <a:p>
            <a:pPr lvl="1"/>
            <a:r>
              <a:rPr lang="en-US" dirty="0"/>
              <a:t>Customers</a:t>
            </a:r>
          </a:p>
        </p:txBody>
      </p:sp>
      <p:sp>
        <p:nvSpPr>
          <p:cNvPr id="8" name="Content Placeholder 7">
            <a:extLst>
              <a:ext uri="{FF2B5EF4-FFF2-40B4-BE49-F238E27FC236}">
                <a16:creationId xmlns:a16="http://schemas.microsoft.com/office/drawing/2014/main" id="{6E84B02A-E73D-39FF-2501-A703B85AFD0D}"/>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13831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5801F-D24C-3425-9787-CC9461F55FE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B60811-6D0E-FBEB-8260-03BBEFEA3A8A}"/>
              </a:ext>
            </a:extLst>
          </p:cNvPr>
          <p:cNvSpPr>
            <a:spLocks noGrp="1"/>
          </p:cNvSpPr>
          <p:nvPr>
            <p:ph sz="quarter" idx="12"/>
          </p:nvPr>
        </p:nvSpPr>
        <p:spPr/>
        <p:txBody>
          <a:bodyPr/>
          <a:lstStyle/>
          <a:p>
            <a:endParaRPr lang="en-US" dirty="0"/>
          </a:p>
        </p:txBody>
      </p:sp>
      <p:sp>
        <p:nvSpPr>
          <p:cNvPr id="4" name="Content Placeholder 3">
            <a:extLst>
              <a:ext uri="{FF2B5EF4-FFF2-40B4-BE49-F238E27FC236}">
                <a16:creationId xmlns:a16="http://schemas.microsoft.com/office/drawing/2014/main" id="{DF3C0E91-A660-CFD3-68FE-8CBE1A05E769}"/>
              </a:ext>
            </a:extLst>
          </p:cNvPr>
          <p:cNvSpPr>
            <a:spLocks noGrp="1"/>
          </p:cNvSpPr>
          <p:nvPr>
            <p:ph sz="quarter" idx="25"/>
          </p:nvPr>
        </p:nvSpPr>
        <p:spPr/>
        <p:txBody>
          <a:bodyPr/>
          <a:lstStyle/>
          <a:p>
            <a:endParaRPr lang="en-US"/>
          </a:p>
        </p:txBody>
      </p:sp>
      <p:pic>
        <p:nvPicPr>
          <p:cNvPr id="5" name="Content Placeholder 5">
            <a:extLst>
              <a:ext uri="{FF2B5EF4-FFF2-40B4-BE49-F238E27FC236}">
                <a16:creationId xmlns:a16="http://schemas.microsoft.com/office/drawing/2014/main" id="{AE4518E9-8176-A0EF-8DDC-AD12254336C9}"/>
              </a:ext>
            </a:extLst>
          </p:cNvPr>
          <p:cNvPicPr>
            <a:picLocks noChangeAspect="1"/>
          </p:cNvPicPr>
          <p:nvPr/>
        </p:nvPicPr>
        <p:blipFill>
          <a:blip r:embed="rId3"/>
          <a:stretch>
            <a:fillRect/>
          </a:stretch>
        </p:blipFill>
        <p:spPr>
          <a:xfrm>
            <a:off x="129068" y="884911"/>
            <a:ext cx="8884888" cy="4799234"/>
          </a:xfrm>
          <a:prstGeom prst="rect">
            <a:avLst/>
          </a:prstGeom>
        </p:spPr>
      </p:pic>
    </p:spTree>
    <p:extLst>
      <p:ext uri="{BB962C8B-B14F-4D97-AF65-F5344CB8AC3E}">
        <p14:creationId xmlns:p14="http://schemas.microsoft.com/office/powerpoint/2010/main" val="4055042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C7257-A78F-CDDE-26C7-11C670F8D146}"/>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B868F646-4827-2532-25F5-2BC6F433C78E}"/>
              </a:ext>
            </a:extLst>
          </p:cNvPr>
          <p:cNvPicPr>
            <a:picLocks noGrp="1" noChangeAspect="1"/>
          </p:cNvPicPr>
          <p:nvPr>
            <p:ph sz="quarter" idx="12"/>
          </p:nvPr>
        </p:nvPicPr>
        <p:blipFill>
          <a:blip r:embed="rId2"/>
          <a:stretch>
            <a:fillRect/>
          </a:stretch>
        </p:blipFill>
        <p:spPr>
          <a:xfrm>
            <a:off x="222349" y="1080684"/>
            <a:ext cx="8699301" cy="4696631"/>
          </a:xfrm>
        </p:spPr>
      </p:pic>
      <p:sp>
        <p:nvSpPr>
          <p:cNvPr id="4" name="Content Placeholder 3">
            <a:extLst>
              <a:ext uri="{FF2B5EF4-FFF2-40B4-BE49-F238E27FC236}">
                <a16:creationId xmlns:a16="http://schemas.microsoft.com/office/drawing/2014/main" id="{118154B9-4D13-A57C-545E-B6BF07375B8A}"/>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3145623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22423-B017-E424-553F-C10FB2D0B103}"/>
              </a:ext>
            </a:extLst>
          </p:cNvPr>
          <p:cNvSpPr>
            <a:spLocks noGrp="1"/>
          </p:cNvSpPr>
          <p:nvPr>
            <p:ph type="title"/>
          </p:nvPr>
        </p:nvSpPr>
        <p:spPr/>
        <p:txBody>
          <a:bodyPr>
            <a:noAutofit/>
          </a:bodyPr>
          <a:lstStyle/>
          <a:p>
            <a:r>
              <a:rPr lang="en-US" sz="3200" dirty="0"/>
              <a:t>Accounting is strange, but only at beginning!</a:t>
            </a:r>
          </a:p>
        </p:txBody>
      </p:sp>
      <p:sp>
        <p:nvSpPr>
          <p:cNvPr id="3" name="Content Placeholder 2">
            <a:extLst>
              <a:ext uri="{FF2B5EF4-FFF2-40B4-BE49-F238E27FC236}">
                <a16:creationId xmlns:a16="http://schemas.microsoft.com/office/drawing/2014/main" id="{98DAB118-BB3E-3151-9AD4-AC2A8D8B68A7}"/>
              </a:ext>
            </a:extLst>
          </p:cNvPr>
          <p:cNvSpPr>
            <a:spLocks noGrp="1"/>
          </p:cNvSpPr>
          <p:nvPr>
            <p:ph sz="quarter" idx="12"/>
          </p:nvPr>
        </p:nvSpPr>
        <p:spPr/>
        <p:txBody>
          <a:bodyPr/>
          <a:lstStyle/>
          <a:p>
            <a:r>
              <a:rPr lang="en-US" dirty="0"/>
              <a:t>Reasons</a:t>
            </a:r>
          </a:p>
          <a:p>
            <a:pPr lvl="1"/>
            <a:r>
              <a:rPr lang="en-US" dirty="0"/>
              <a:t>Abstract concepts</a:t>
            </a:r>
          </a:p>
          <a:p>
            <a:pPr lvl="1"/>
            <a:r>
              <a:rPr lang="en-US" dirty="0"/>
              <a:t>Accounting equation is not intuitive</a:t>
            </a:r>
          </a:p>
          <a:p>
            <a:pPr lvl="1"/>
            <a:r>
              <a:rPr lang="en-US" dirty="0"/>
              <a:t>Double-entry bookkeeping is complex</a:t>
            </a:r>
          </a:p>
          <a:p>
            <a:pPr lvl="1"/>
            <a:endParaRPr lang="en-US" dirty="0"/>
          </a:p>
          <a:p>
            <a:r>
              <a:rPr lang="en-US" dirty="0"/>
              <a:t>Solutions</a:t>
            </a:r>
          </a:p>
          <a:p>
            <a:pPr lvl="1"/>
            <a:r>
              <a:rPr lang="en-US" dirty="0"/>
              <a:t>Link real-world examples to accounting concepts</a:t>
            </a:r>
          </a:p>
          <a:p>
            <a:pPr lvl="1"/>
            <a:r>
              <a:rPr lang="en-US" dirty="0"/>
              <a:t>Practice on your own! </a:t>
            </a:r>
          </a:p>
          <a:p>
            <a:pPr lvl="1"/>
            <a:r>
              <a:rPr lang="en-US" dirty="0"/>
              <a:t>Utilize TA / USTF office hours</a:t>
            </a:r>
          </a:p>
        </p:txBody>
      </p:sp>
      <p:sp>
        <p:nvSpPr>
          <p:cNvPr id="4" name="Content Placeholder 3">
            <a:extLst>
              <a:ext uri="{FF2B5EF4-FFF2-40B4-BE49-F238E27FC236}">
                <a16:creationId xmlns:a16="http://schemas.microsoft.com/office/drawing/2014/main" id="{D85CA7BD-9960-6134-8330-BD5533A71A23}"/>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338671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01A58-95AE-6506-D56B-720D17811804}"/>
              </a:ext>
            </a:extLst>
          </p:cNvPr>
          <p:cNvSpPr>
            <a:spLocks noGrp="1"/>
          </p:cNvSpPr>
          <p:nvPr>
            <p:ph type="title"/>
          </p:nvPr>
        </p:nvSpPr>
        <p:spPr/>
        <p:txBody>
          <a:bodyPr/>
          <a:lstStyle/>
          <a:p>
            <a:r>
              <a:rPr lang="en-US" dirty="0"/>
              <a:t>About this course</a:t>
            </a:r>
          </a:p>
        </p:txBody>
      </p:sp>
      <p:sp>
        <p:nvSpPr>
          <p:cNvPr id="3" name="Content Placeholder 2">
            <a:extLst>
              <a:ext uri="{FF2B5EF4-FFF2-40B4-BE49-F238E27FC236}">
                <a16:creationId xmlns:a16="http://schemas.microsoft.com/office/drawing/2014/main" id="{3EF5E8AB-FEDE-01FC-71DA-4A131CF5080A}"/>
              </a:ext>
            </a:extLst>
          </p:cNvPr>
          <p:cNvSpPr>
            <a:spLocks noGrp="1"/>
          </p:cNvSpPr>
          <p:nvPr>
            <p:ph sz="quarter" idx="12"/>
          </p:nvPr>
        </p:nvSpPr>
        <p:spPr/>
        <p:txBody>
          <a:bodyPr>
            <a:normAutofit fontScale="85000" lnSpcReduction="20000"/>
          </a:bodyPr>
          <a:lstStyle/>
          <a:p>
            <a:r>
              <a:rPr lang="en-US" dirty="0" err="1">
                <a:solidFill>
                  <a:srgbClr val="FF0000"/>
                </a:solidFill>
              </a:rPr>
              <a:t>WileyPlus</a:t>
            </a:r>
            <a:endParaRPr lang="en-US" dirty="0">
              <a:solidFill>
                <a:srgbClr val="FF0000"/>
              </a:solidFill>
            </a:endParaRPr>
          </a:p>
          <a:p>
            <a:pPr lvl="1"/>
            <a:r>
              <a:rPr lang="en-US" dirty="0"/>
              <a:t>Tutorial questions </a:t>
            </a:r>
          </a:p>
          <a:p>
            <a:pPr lvl="2"/>
            <a:r>
              <a:rPr lang="en-US" dirty="0">
                <a:solidFill>
                  <a:srgbClr val="FF0000"/>
                </a:solidFill>
              </a:rPr>
              <a:t>Unlimited attempts </a:t>
            </a:r>
            <a:r>
              <a:rPr lang="en-US" dirty="0"/>
              <a:t>for each set </a:t>
            </a:r>
          </a:p>
          <a:p>
            <a:pPr lvl="2"/>
            <a:r>
              <a:rPr lang="en-US" dirty="0"/>
              <a:t>TA / USTF will record tutorial for each chapter</a:t>
            </a:r>
          </a:p>
          <a:p>
            <a:pPr lvl="2"/>
            <a:r>
              <a:rPr lang="en-US" dirty="0"/>
              <a:t>Watch and follow along</a:t>
            </a:r>
          </a:p>
          <a:p>
            <a:pPr lvl="1"/>
            <a:r>
              <a:rPr lang="en-US" dirty="0"/>
              <a:t>Homework assignments </a:t>
            </a:r>
          </a:p>
          <a:p>
            <a:pPr lvl="2"/>
            <a:r>
              <a:rPr lang="en-US" dirty="0"/>
              <a:t>Have </a:t>
            </a:r>
            <a:r>
              <a:rPr lang="en-US" dirty="0">
                <a:solidFill>
                  <a:srgbClr val="FF0000"/>
                </a:solidFill>
              </a:rPr>
              <a:t>three attempts </a:t>
            </a:r>
            <a:r>
              <a:rPr lang="en-US" dirty="0"/>
              <a:t>for each set – we will </a:t>
            </a:r>
            <a:r>
              <a:rPr lang="en-US" dirty="0">
                <a:solidFill>
                  <a:srgbClr val="FF0000"/>
                </a:solidFill>
              </a:rPr>
              <a:t>keep highest score </a:t>
            </a:r>
          </a:p>
          <a:p>
            <a:pPr lvl="2"/>
            <a:r>
              <a:rPr lang="en-US" dirty="0"/>
              <a:t>Do them independently </a:t>
            </a:r>
          </a:p>
          <a:p>
            <a:r>
              <a:rPr lang="en-US" dirty="0">
                <a:solidFill>
                  <a:srgbClr val="FF0000"/>
                </a:solidFill>
              </a:rPr>
              <a:t>Review Sessions </a:t>
            </a:r>
            <a:r>
              <a:rPr lang="en-US" dirty="0"/>
              <a:t>(before mid-term and final)</a:t>
            </a:r>
          </a:p>
          <a:p>
            <a:pPr lvl="1"/>
            <a:r>
              <a:rPr lang="en-US" dirty="0"/>
              <a:t>Onsite sessions will be assigned on SIS</a:t>
            </a:r>
          </a:p>
          <a:p>
            <a:pPr lvl="1"/>
            <a:r>
              <a:rPr lang="en-US" dirty="0"/>
              <a:t>We will make announcements later </a:t>
            </a:r>
          </a:p>
          <a:p>
            <a:r>
              <a:rPr lang="en-US" dirty="0">
                <a:solidFill>
                  <a:srgbClr val="FF0000"/>
                </a:solidFill>
              </a:rPr>
              <a:t>Office hours </a:t>
            </a:r>
          </a:p>
          <a:p>
            <a:pPr lvl="1"/>
            <a:r>
              <a:rPr lang="en-US" dirty="0"/>
              <a:t>Bring questions to TA / USTF</a:t>
            </a:r>
          </a:p>
          <a:p>
            <a:pPr lvl="1"/>
            <a:r>
              <a:rPr lang="en-US" dirty="0"/>
              <a:t>We will make announcement later</a:t>
            </a:r>
          </a:p>
        </p:txBody>
      </p:sp>
      <p:sp>
        <p:nvSpPr>
          <p:cNvPr id="4" name="Content Placeholder 3">
            <a:extLst>
              <a:ext uri="{FF2B5EF4-FFF2-40B4-BE49-F238E27FC236}">
                <a16:creationId xmlns:a16="http://schemas.microsoft.com/office/drawing/2014/main" id="{A22E26F6-1F37-F921-F104-44FC2C47ABD8}"/>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90223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C11F-1457-F33E-3D2D-766E2C8CC991}"/>
              </a:ext>
            </a:extLst>
          </p:cNvPr>
          <p:cNvSpPr>
            <a:spLocks noGrp="1"/>
          </p:cNvSpPr>
          <p:nvPr>
            <p:ph type="title"/>
          </p:nvPr>
        </p:nvSpPr>
        <p:spPr/>
        <p:txBody>
          <a:bodyPr/>
          <a:lstStyle/>
          <a:p>
            <a:r>
              <a:rPr lang="en-US" dirty="0"/>
              <a:t>Grades</a:t>
            </a:r>
          </a:p>
        </p:txBody>
      </p:sp>
      <p:sp>
        <p:nvSpPr>
          <p:cNvPr id="3" name="Content Placeholder 2">
            <a:extLst>
              <a:ext uri="{FF2B5EF4-FFF2-40B4-BE49-F238E27FC236}">
                <a16:creationId xmlns:a16="http://schemas.microsoft.com/office/drawing/2014/main" id="{CCD117A8-9AF0-4988-6081-518AC7F1E3FC}"/>
              </a:ext>
            </a:extLst>
          </p:cNvPr>
          <p:cNvSpPr>
            <a:spLocks noGrp="1"/>
          </p:cNvSpPr>
          <p:nvPr>
            <p:ph sz="quarter" idx="12"/>
          </p:nvPr>
        </p:nvSpPr>
        <p:spPr/>
        <p:txBody>
          <a:bodyPr/>
          <a:lstStyle/>
          <a:p>
            <a:r>
              <a:rPr lang="en-US" dirty="0"/>
              <a:t>Tutorial: 10% (On </a:t>
            </a:r>
            <a:r>
              <a:rPr lang="en-US" dirty="0" err="1"/>
              <a:t>WileyPlus</a:t>
            </a:r>
            <a:r>
              <a:rPr lang="en-US" dirty="0"/>
              <a:t>)</a:t>
            </a:r>
          </a:p>
          <a:p>
            <a:endParaRPr lang="en-US" dirty="0"/>
          </a:p>
          <a:p>
            <a:r>
              <a:rPr lang="en-US" dirty="0"/>
              <a:t>HW: 20% (On </a:t>
            </a:r>
            <a:r>
              <a:rPr lang="en-US" dirty="0" err="1"/>
              <a:t>WileyPlus</a:t>
            </a:r>
            <a:r>
              <a:rPr lang="en-US" dirty="0"/>
              <a:t>)</a:t>
            </a:r>
          </a:p>
          <a:p>
            <a:endParaRPr lang="en-US" dirty="0"/>
          </a:p>
          <a:p>
            <a:r>
              <a:rPr lang="en-US" dirty="0"/>
              <a:t>Mid-term: 30% (Closed-book, closed notes)</a:t>
            </a:r>
          </a:p>
          <a:p>
            <a:pPr lvl="1"/>
            <a:r>
              <a:rPr lang="en-US" dirty="0"/>
              <a:t>3/18/2024</a:t>
            </a:r>
          </a:p>
          <a:p>
            <a:endParaRPr lang="en-US" dirty="0"/>
          </a:p>
          <a:p>
            <a:r>
              <a:rPr lang="en-US" dirty="0"/>
              <a:t>Final: 40% (Closed-book, closed notes)</a:t>
            </a:r>
          </a:p>
          <a:p>
            <a:pPr lvl="1"/>
            <a:r>
              <a:rPr lang="en-US" dirty="0"/>
              <a:t>5/13/2024</a:t>
            </a:r>
          </a:p>
        </p:txBody>
      </p:sp>
      <p:sp>
        <p:nvSpPr>
          <p:cNvPr id="4" name="Content Placeholder 3">
            <a:extLst>
              <a:ext uri="{FF2B5EF4-FFF2-40B4-BE49-F238E27FC236}">
                <a16:creationId xmlns:a16="http://schemas.microsoft.com/office/drawing/2014/main" id="{362141E0-0A91-4435-47D6-33CA41BC7B7F}"/>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6889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4A079-5CB3-4541-8CC6-5833B6505B11}"/>
              </a:ext>
            </a:extLst>
          </p:cNvPr>
          <p:cNvSpPr>
            <a:spLocks noGrp="1"/>
          </p:cNvSpPr>
          <p:nvPr>
            <p:ph type="ctrTitle"/>
          </p:nvPr>
        </p:nvSpPr>
        <p:spPr>
          <a:xfrm>
            <a:off x="3057525" y="2533650"/>
            <a:ext cx="4943475" cy="1790700"/>
          </a:xfrm>
        </p:spPr>
        <p:txBody>
          <a:bodyPr anchor="ctr">
            <a:normAutofit/>
          </a:bodyPr>
          <a:lstStyle/>
          <a:p>
            <a:r>
              <a:rPr lang="en-US" dirty="0"/>
              <a:t>Instructions on </a:t>
            </a:r>
            <a:r>
              <a:rPr lang="en-US" altLang="zh-CN" dirty="0" err="1"/>
              <a:t>WileyPLUS</a:t>
            </a:r>
            <a:endParaRPr lang="en-US" dirty="0"/>
          </a:p>
        </p:txBody>
      </p:sp>
      <p:sp>
        <p:nvSpPr>
          <p:cNvPr id="3" name="Slide Number Placeholder 2"/>
          <p:cNvSpPr>
            <a:spLocks noGrp="1"/>
          </p:cNvSpPr>
          <p:nvPr>
            <p:ph type="sldNum" sz="quarter" idx="12"/>
          </p:nvPr>
        </p:nvSpPr>
        <p:spPr/>
        <p:txBody>
          <a:bodyPr/>
          <a:lstStyle/>
          <a:p>
            <a:fld id="{C7314900-2950-4B67-84A6-B25C04EBFA7F}" type="slidenum">
              <a:rPr lang="en-US" smtClean="0"/>
              <a:t>26</a:t>
            </a:fld>
            <a:endParaRPr lang="en-US"/>
          </a:p>
        </p:txBody>
      </p:sp>
      <p:pic>
        <p:nvPicPr>
          <p:cNvPr id="4" name="Picture 2" descr="https://media.wiley.com/product_data/coverImage300/5X/11197870/111978705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6" y="1635241"/>
            <a:ext cx="2352680" cy="3011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438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CEF710-148F-616B-1BDE-7D0221A06D76}"/>
              </a:ext>
            </a:extLst>
          </p:cNvPr>
          <p:cNvSpPr>
            <a:spLocks noGrp="1"/>
          </p:cNvSpPr>
          <p:nvPr>
            <p:ph type="title"/>
          </p:nvPr>
        </p:nvSpPr>
        <p:spPr/>
        <p:txBody>
          <a:bodyPr/>
          <a:lstStyle/>
          <a:p>
            <a:r>
              <a:rPr lang="en-US" altLang="zh-CN" b="1" dirty="0"/>
              <a:t>Agenda</a:t>
            </a:r>
            <a:endParaRPr lang="zh-CN" altLang="en-US" b="1" dirty="0"/>
          </a:p>
        </p:txBody>
      </p:sp>
      <p:sp>
        <p:nvSpPr>
          <p:cNvPr id="3" name="内容占位符 2">
            <a:extLst>
              <a:ext uri="{FF2B5EF4-FFF2-40B4-BE49-F238E27FC236}">
                <a16:creationId xmlns:a16="http://schemas.microsoft.com/office/drawing/2014/main" id="{750B861C-A39E-FC5B-9EE1-097883937C90}"/>
              </a:ext>
            </a:extLst>
          </p:cNvPr>
          <p:cNvSpPr>
            <a:spLocks noGrp="1"/>
          </p:cNvSpPr>
          <p:nvPr>
            <p:ph idx="1"/>
          </p:nvPr>
        </p:nvSpPr>
        <p:spPr>
          <a:xfrm>
            <a:off x="628650" y="2226469"/>
            <a:ext cx="7543801" cy="3263504"/>
          </a:xfrm>
        </p:spPr>
        <p:txBody>
          <a:bodyPr>
            <a:normAutofit fontScale="85000" lnSpcReduction="20000"/>
          </a:bodyPr>
          <a:lstStyle/>
          <a:p>
            <a:pPr marL="385763" indent="-385763">
              <a:buFont typeface="+mj-lt"/>
              <a:buAutoNum type="arabicPeriod"/>
            </a:pPr>
            <a:r>
              <a:rPr lang="en-US" altLang="zh-CN" dirty="0"/>
              <a:t>Create your </a:t>
            </a:r>
            <a:r>
              <a:rPr lang="en-US" altLang="zh-CN" dirty="0" err="1"/>
              <a:t>WileyPLUS</a:t>
            </a:r>
            <a:r>
              <a:rPr lang="en-US" altLang="zh-CN" dirty="0"/>
              <a:t> account</a:t>
            </a:r>
          </a:p>
          <a:p>
            <a:pPr marL="385763" indent="-385763">
              <a:buFont typeface="+mj-lt"/>
              <a:buAutoNum type="arabicPeriod"/>
            </a:pPr>
            <a:r>
              <a:rPr lang="en-US" altLang="zh-CN" dirty="0"/>
              <a:t>Find your course ID of ACT2111 on </a:t>
            </a:r>
            <a:r>
              <a:rPr lang="en-US" altLang="zh-CN" dirty="0" err="1"/>
              <a:t>WileyPLUS</a:t>
            </a:r>
            <a:endParaRPr lang="en-US" altLang="zh-CN" dirty="0"/>
          </a:p>
          <a:p>
            <a:pPr marL="385763" indent="-385763">
              <a:buFont typeface="+mj-lt"/>
              <a:buAutoNum type="arabicPeriod"/>
            </a:pPr>
            <a:r>
              <a:rPr lang="en-US" altLang="zh-CN" dirty="0"/>
              <a:t>Start with the 14-day temporary access</a:t>
            </a:r>
          </a:p>
          <a:p>
            <a:pPr marL="385763" indent="-385763">
              <a:buFont typeface="+mj-lt"/>
              <a:buAutoNum type="arabicPeriod"/>
            </a:pPr>
            <a:r>
              <a:rPr lang="en-US" altLang="zh-CN" dirty="0"/>
              <a:t>Purchase a registration code and activate your account </a:t>
            </a:r>
          </a:p>
          <a:p>
            <a:endParaRPr lang="en-US" altLang="zh-CN" dirty="0"/>
          </a:p>
          <a:p>
            <a:r>
              <a:rPr lang="en-US" altLang="zh-CN" i="1" dirty="0"/>
              <a:t>Notes</a:t>
            </a:r>
            <a:r>
              <a:rPr lang="en-US" altLang="zh-CN" dirty="0"/>
              <a:t>: </a:t>
            </a:r>
            <a:r>
              <a:rPr lang="en-US" altLang="zh-CN" dirty="0" err="1"/>
              <a:t>WileyPLUS</a:t>
            </a:r>
            <a:r>
              <a:rPr lang="en-US" altLang="zh-CN" dirty="0"/>
              <a:t> is an e-learning system (not just a textbook). It is compulsory for students enrolled in ACT2111 to use this system.</a:t>
            </a:r>
            <a:r>
              <a:rPr lang="zh-CN" altLang="en-US" dirty="0"/>
              <a:t> </a:t>
            </a:r>
            <a:r>
              <a:rPr lang="en-US" altLang="zh-CN" dirty="0"/>
              <a:t>Students are required to complete the tutorial questions and homework assignments on this e-learning system.</a:t>
            </a:r>
            <a:endParaRPr lang="zh-CN" altLang="en-US" dirty="0"/>
          </a:p>
        </p:txBody>
      </p:sp>
      <p:sp>
        <p:nvSpPr>
          <p:cNvPr id="4" name="Slide Number Placeholder 3"/>
          <p:cNvSpPr>
            <a:spLocks noGrp="1"/>
          </p:cNvSpPr>
          <p:nvPr>
            <p:ph type="sldNum" sz="quarter" idx="12"/>
          </p:nvPr>
        </p:nvSpPr>
        <p:spPr/>
        <p:txBody>
          <a:bodyPr/>
          <a:lstStyle/>
          <a:p>
            <a:fld id="{C7314900-2950-4B67-84A6-B25C04EBFA7F}" type="slidenum">
              <a:rPr lang="en-US" smtClean="0"/>
              <a:t>27</a:t>
            </a:fld>
            <a:endParaRPr lang="en-US"/>
          </a:p>
        </p:txBody>
      </p:sp>
    </p:spTree>
    <p:extLst>
      <p:ext uri="{BB962C8B-B14F-4D97-AF65-F5344CB8AC3E}">
        <p14:creationId xmlns:p14="http://schemas.microsoft.com/office/powerpoint/2010/main" val="3288933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D94DB-FA3E-4676-B5B9-8C03C8142C7F}"/>
              </a:ext>
            </a:extLst>
          </p:cNvPr>
          <p:cNvSpPr>
            <a:spLocks noGrp="1"/>
          </p:cNvSpPr>
          <p:nvPr>
            <p:ph type="title"/>
          </p:nvPr>
        </p:nvSpPr>
        <p:spPr/>
        <p:txBody>
          <a:bodyPr>
            <a:normAutofit fontScale="90000"/>
          </a:bodyPr>
          <a:lstStyle/>
          <a:p>
            <a:r>
              <a:rPr lang="en-US" altLang="zh-CN" b="1" dirty="0"/>
              <a:t>1 Create</a:t>
            </a:r>
            <a:r>
              <a:rPr lang="en-US" b="1" dirty="0"/>
              <a:t> a student account on </a:t>
            </a:r>
            <a:r>
              <a:rPr lang="en-US" b="1" dirty="0" err="1"/>
              <a:t>WileyPLUS</a:t>
            </a:r>
            <a:endParaRPr lang="en-US" b="1" dirty="0"/>
          </a:p>
        </p:txBody>
      </p:sp>
      <p:sp>
        <p:nvSpPr>
          <p:cNvPr id="3" name="Content Placeholder 2">
            <a:extLst>
              <a:ext uri="{FF2B5EF4-FFF2-40B4-BE49-F238E27FC236}">
                <a16:creationId xmlns:a16="http://schemas.microsoft.com/office/drawing/2014/main" id="{8A32A1B4-7D57-4780-8B49-94085C71038D}"/>
              </a:ext>
            </a:extLst>
          </p:cNvPr>
          <p:cNvSpPr>
            <a:spLocks noGrp="1"/>
          </p:cNvSpPr>
          <p:nvPr>
            <p:ph idx="1"/>
          </p:nvPr>
        </p:nvSpPr>
        <p:spPr/>
        <p:txBody>
          <a:bodyPr>
            <a:normAutofit fontScale="92500" lnSpcReduction="10000"/>
          </a:bodyPr>
          <a:lstStyle/>
          <a:p>
            <a:r>
              <a:rPr lang="en-US" dirty="0"/>
              <a:t>Go to </a:t>
            </a:r>
            <a:r>
              <a:rPr lang="en-US" dirty="0">
                <a:hlinkClick r:id="rId2"/>
              </a:rPr>
              <a:t>https://education.wiley.com/ngonboard/index.html#/signup</a:t>
            </a:r>
            <a:endParaRPr lang="en-US" dirty="0"/>
          </a:p>
          <a:p>
            <a:pPr lvl="1"/>
            <a:r>
              <a:rPr lang="en-US" dirty="0"/>
              <a:t>In the “First name” box, please enter your </a:t>
            </a:r>
            <a:r>
              <a:rPr lang="en-US" b="1" dirty="0"/>
              <a:t>full name</a:t>
            </a:r>
          </a:p>
          <a:p>
            <a:pPr lvl="2"/>
            <a:r>
              <a:rPr lang="en-US" altLang="zh-CN" dirty="0">
                <a:solidFill>
                  <a:srgbClr val="FF0000"/>
                </a:solidFill>
              </a:rPr>
              <a:t>please type your name in </a:t>
            </a:r>
            <a:r>
              <a:rPr lang="en-US" altLang="zh-CN" b="1" dirty="0">
                <a:solidFill>
                  <a:srgbClr val="FF0000"/>
                </a:solidFill>
              </a:rPr>
              <a:t>English</a:t>
            </a:r>
            <a:endParaRPr lang="en-US" dirty="0">
              <a:solidFill>
                <a:srgbClr val="FF0000"/>
              </a:solidFill>
            </a:endParaRPr>
          </a:p>
          <a:p>
            <a:pPr lvl="1"/>
            <a:r>
              <a:rPr lang="en-US" dirty="0"/>
              <a:t>In the “Last name” box, please enter your </a:t>
            </a:r>
            <a:r>
              <a:rPr lang="en-US" b="1" dirty="0"/>
              <a:t>student ID</a:t>
            </a:r>
          </a:p>
          <a:p>
            <a:pPr lvl="1"/>
            <a:r>
              <a:rPr lang="en-US" dirty="0"/>
              <a:t>In the “Email address” box, please enter your </a:t>
            </a:r>
            <a:r>
              <a:rPr lang="en-US" b="1" dirty="0"/>
              <a:t>university email</a:t>
            </a:r>
            <a:endParaRPr lang="en-US" dirty="0"/>
          </a:p>
          <a:p>
            <a:pPr marL="342900" lvl="1" indent="0">
              <a:buNone/>
            </a:pPr>
            <a:endParaRPr lang="en-US" b="1" dirty="0"/>
          </a:p>
          <a:p>
            <a:r>
              <a:rPr lang="en-US" altLang="zh-CN" dirty="0"/>
              <a:t>If you cannot open the webpage, please install and run the CUHKSZ VPN first</a:t>
            </a:r>
          </a:p>
          <a:p>
            <a:pPr lvl="1"/>
            <a:r>
              <a:rPr lang="en-US" dirty="0">
                <a:hlinkClick r:id="rId3"/>
              </a:rPr>
              <a:t>https://itso.cuhk.edu.cn/en/node/169</a:t>
            </a:r>
            <a:endParaRPr lang="en-US" dirty="0"/>
          </a:p>
          <a:p>
            <a:pPr lvl="1"/>
            <a:r>
              <a:rPr lang="en-US" altLang="zh-CN" dirty="0"/>
              <a:t>Please seek help from ITSO if you encounter any issues installing the VPN</a:t>
            </a:r>
            <a:endParaRPr lang="en-US" dirty="0"/>
          </a:p>
          <a:p>
            <a:pPr marL="342900" lvl="1" indent="0">
              <a:buNone/>
            </a:pPr>
            <a:endParaRPr lang="en-US" dirty="0"/>
          </a:p>
        </p:txBody>
      </p:sp>
      <p:sp>
        <p:nvSpPr>
          <p:cNvPr id="4" name="Slide Number Placeholder 3"/>
          <p:cNvSpPr>
            <a:spLocks noGrp="1"/>
          </p:cNvSpPr>
          <p:nvPr>
            <p:ph type="sldNum" sz="quarter" idx="12"/>
          </p:nvPr>
        </p:nvSpPr>
        <p:spPr/>
        <p:txBody>
          <a:bodyPr/>
          <a:lstStyle/>
          <a:p>
            <a:fld id="{C7314900-2950-4B67-84A6-B25C04EBFA7F}" type="slidenum">
              <a:rPr lang="en-US" smtClean="0"/>
              <a:t>28</a:t>
            </a:fld>
            <a:endParaRPr lang="en-US"/>
          </a:p>
        </p:txBody>
      </p:sp>
    </p:spTree>
    <p:extLst>
      <p:ext uri="{BB962C8B-B14F-4D97-AF65-F5344CB8AC3E}">
        <p14:creationId xmlns:p14="http://schemas.microsoft.com/office/powerpoint/2010/main" val="4261933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ABCA70-7680-493A-B899-B971EADCEA97}"/>
              </a:ext>
            </a:extLst>
          </p:cNvPr>
          <p:cNvPicPr>
            <a:picLocks noChangeAspect="1"/>
          </p:cNvPicPr>
          <p:nvPr/>
        </p:nvPicPr>
        <p:blipFill rotWithShape="1">
          <a:blip r:embed="rId2"/>
          <a:srcRect l="11976" t="8359" r="29259" b="5820"/>
          <a:stretch/>
        </p:blipFill>
        <p:spPr>
          <a:xfrm>
            <a:off x="-1" y="857250"/>
            <a:ext cx="5283028" cy="5143500"/>
          </a:xfrm>
          <a:prstGeom prst="rect">
            <a:avLst/>
          </a:prstGeom>
        </p:spPr>
      </p:pic>
      <p:sp>
        <p:nvSpPr>
          <p:cNvPr id="7" name="Arrow: Right 6">
            <a:extLst>
              <a:ext uri="{FF2B5EF4-FFF2-40B4-BE49-F238E27FC236}">
                <a16:creationId xmlns:a16="http://schemas.microsoft.com/office/drawing/2014/main" id="{84F3FABC-67F7-4310-AA89-61F6AC178227}"/>
              </a:ext>
            </a:extLst>
          </p:cNvPr>
          <p:cNvSpPr/>
          <p:nvPr/>
        </p:nvSpPr>
        <p:spPr>
          <a:xfrm rot="10800000">
            <a:off x="4643131" y="2321379"/>
            <a:ext cx="492938" cy="4136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a:extLst>
              <a:ext uri="{FF2B5EF4-FFF2-40B4-BE49-F238E27FC236}">
                <a16:creationId xmlns:a16="http://schemas.microsoft.com/office/drawing/2014/main" id="{E916D564-C318-45F3-A3F7-C2A3C9856A47}"/>
              </a:ext>
            </a:extLst>
          </p:cNvPr>
          <p:cNvSpPr txBox="1"/>
          <p:nvPr/>
        </p:nvSpPr>
        <p:spPr>
          <a:xfrm>
            <a:off x="5283027" y="2389708"/>
            <a:ext cx="2563668" cy="507831"/>
          </a:xfrm>
          <a:prstGeom prst="rect">
            <a:avLst/>
          </a:prstGeom>
          <a:noFill/>
        </p:spPr>
        <p:txBody>
          <a:bodyPr wrap="square" rtlCol="0">
            <a:spAutoFit/>
          </a:bodyPr>
          <a:lstStyle/>
          <a:p>
            <a:r>
              <a:rPr lang="en-US" altLang="zh-CN" sz="1350" dirty="0"/>
              <a:t>Enter your </a:t>
            </a:r>
            <a:r>
              <a:rPr lang="en-US" altLang="zh-CN" sz="1350" b="1" dirty="0"/>
              <a:t>full name </a:t>
            </a:r>
            <a:r>
              <a:rPr lang="en-US" altLang="zh-CN" sz="1350" dirty="0"/>
              <a:t>here </a:t>
            </a:r>
          </a:p>
          <a:p>
            <a:r>
              <a:rPr lang="en-US" altLang="zh-CN" sz="1350" dirty="0">
                <a:solidFill>
                  <a:srgbClr val="FF0000"/>
                </a:solidFill>
              </a:rPr>
              <a:t>(please type your name in </a:t>
            </a:r>
            <a:r>
              <a:rPr lang="en-US" altLang="zh-CN" sz="1350" b="1" dirty="0">
                <a:solidFill>
                  <a:srgbClr val="FF0000"/>
                </a:solidFill>
              </a:rPr>
              <a:t>English</a:t>
            </a:r>
            <a:r>
              <a:rPr lang="en-US" altLang="zh-CN" sz="1350" dirty="0">
                <a:solidFill>
                  <a:srgbClr val="FF0000"/>
                </a:solidFill>
              </a:rPr>
              <a:t>)</a:t>
            </a:r>
            <a:endParaRPr lang="en-US" sz="1350" dirty="0">
              <a:solidFill>
                <a:srgbClr val="FF0000"/>
              </a:solidFill>
            </a:endParaRPr>
          </a:p>
        </p:txBody>
      </p:sp>
      <p:sp>
        <p:nvSpPr>
          <p:cNvPr id="10" name="Arrow: Right 9">
            <a:extLst>
              <a:ext uri="{FF2B5EF4-FFF2-40B4-BE49-F238E27FC236}">
                <a16:creationId xmlns:a16="http://schemas.microsoft.com/office/drawing/2014/main" id="{F4A41E22-0CE7-4295-BD67-F7940B35F5EE}"/>
              </a:ext>
            </a:extLst>
          </p:cNvPr>
          <p:cNvSpPr/>
          <p:nvPr/>
        </p:nvSpPr>
        <p:spPr>
          <a:xfrm rot="10800000">
            <a:off x="4643131" y="3015343"/>
            <a:ext cx="492938" cy="4136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a:extLst>
              <a:ext uri="{FF2B5EF4-FFF2-40B4-BE49-F238E27FC236}">
                <a16:creationId xmlns:a16="http://schemas.microsoft.com/office/drawing/2014/main" id="{04CD724E-47C8-4764-A578-F1CBDBDEF525}"/>
              </a:ext>
            </a:extLst>
          </p:cNvPr>
          <p:cNvSpPr txBox="1"/>
          <p:nvPr/>
        </p:nvSpPr>
        <p:spPr>
          <a:xfrm>
            <a:off x="5283027" y="3083671"/>
            <a:ext cx="2103611" cy="300082"/>
          </a:xfrm>
          <a:prstGeom prst="rect">
            <a:avLst/>
          </a:prstGeom>
          <a:noFill/>
        </p:spPr>
        <p:txBody>
          <a:bodyPr wrap="square" rtlCol="0">
            <a:spAutoFit/>
          </a:bodyPr>
          <a:lstStyle/>
          <a:p>
            <a:r>
              <a:rPr lang="en-US" altLang="zh-CN" sz="1350" dirty="0"/>
              <a:t>Enter your </a:t>
            </a:r>
            <a:r>
              <a:rPr lang="en-US" altLang="zh-CN" sz="1350" b="1" dirty="0"/>
              <a:t>student ID </a:t>
            </a:r>
            <a:r>
              <a:rPr lang="en-US" altLang="zh-CN" sz="1350" dirty="0"/>
              <a:t>here </a:t>
            </a:r>
            <a:endParaRPr lang="en-US" sz="1350" dirty="0"/>
          </a:p>
        </p:txBody>
      </p:sp>
      <p:sp>
        <p:nvSpPr>
          <p:cNvPr id="12" name="Arrow: Right 11">
            <a:extLst>
              <a:ext uri="{FF2B5EF4-FFF2-40B4-BE49-F238E27FC236}">
                <a16:creationId xmlns:a16="http://schemas.microsoft.com/office/drawing/2014/main" id="{D0171DF6-040B-4F43-8434-ADCDD12D677E}"/>
              </a:ext>
            </a:extLst>
          </p:cNvPr>
          <p:cNvSpPr/>
          <p:nvPr/>
        </p:nvSpPr>
        <p:spPr>
          <a:xfrm rot="10800000">
            <a:off x="4643131" y="3709308"/>
            <a:ext cx="492938" cy="4136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a:extLst>
              <a:ext uri="{FF2B5EF4-FFF2-40B4-BE49-F238E27FC236}">
                <a16:creationId xmlns:a16="http://schemas.microsoft.com/office/drawing/2014/main" id="{23A66FCB-80DA-49AE-A0C6-22B4C9EB49D3}"/>
              </a:ext>
            </a:extLst>
          </p:cNvPr>
          <p:cNvSpPr txBox="1"/>
          <p:nvPr/>
        </p:nvSpPr>
        <p:spPr>
          <a:xfrm>
            <a:off x="5283027" y="3777636"/>
            <a:ext cx="2417936" cy="507831"/>
          </a:xfrm>
          <a:prstGeom prst="rect">
            <a:avLst/>
          </a:prstGeom>
          <a:noFill/>
        </p:spPr>
        <p:txBody>
          <a:bodyPr wrap="square" rtlCol="0">
            <a:spAutoFit/>
          </a:bodyPr>
          <a:lstStyle/>
          <a:p>
            <a:r>
              <a:rPr lang="en-US" altLang="zh-CN" sz="1350" dirty="0"/>
              <a:t>Enter your </a:t>
            </a:r>
            <a:r>
              <a:rPr lang="en-US" altLang="zh-CN" sz="1350" b="1" dirty="0"/>
              <a:t>university email </a:t>
            </a:r>
            <a:r>
              <a:rPr lang="en-US" altLang="zh-CN" sz="1350" dirty="0"/>
              <a:t>here </a:t>
            </a:r>
            <a:endParaRPr lang="en-US" sz="1350" dirty="0"/>
          </a:p>
        </p:txBody>
      </p:sp>
      <p:sp>
        <p:nvSpPr>
          <p:cNvPr id="14" name="Arrow: Right 13">
            <a:extLst>
              <a:ext uri="{FF2B5EF4-FFF2-40B4-BE49-F238E27FC236}">
                <a16:creationId xmlns:a16="http://schemas.microsoft.com/office/drawing/2014/main" id="{356E262A-F55A-40B7-B000-0DA0050716F8}"/>
              </a:ext>
            </a:extLst>
          </p:cNvPr>
          <p:cNvSpPr/>
          <p:nvPr/>
        </p:nvSpPr>
        <p:spPr>
          <a:xfrm rot="10800000">
            <a:off x="4643131" y="5027066"/>
            <a:ext cx="492938" cy="4136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a:extLst>
              <a:ext uri="{FF2B5EF4-FFF2-40B4-BE49-F238E27FC236}">
                <a16:creationId xmlns:a16="http://schemas.microsoft.com/office/drawing/2014/main" id="{4F8FA22A-29A7-4B28-98EA-C8F7547A94B7}"/>
              </a:ext>
            </a:extLst>
          </p:cNvPr>
          <p:cNvSpPr txBox="1"/>
          <p:nvPr/>
        </p:nvSpPr>
        <p:spPr>
          <a:xfrm>
            <a:off x="5283027" y="5095394"/>
            <a:ext cx="2417936" cy="300082"/>
          </a:xfrm>
          <a:prstGeom prst="rect">
            <a:avLst/>
          </a:prstGeom>
          <a:noFill/>
        </p:spPr>
        <p:txBody>
          <a:bodyPr wrap="square" rtlCol="0">
            <a:spAutoFit/>
          </a:bodyPr>
          <a:lstStyle/>
          <a:p>
            <a:r>
              <a:rPr lang="en-US" altLang="zh-CN" sz="1350" dirty="0"/>
              <a:t>Choose our university name</a:t>
            </a:r>
            <a:endParaRPr lang="en-US" sz="1350" dirty="0"/>
          </a:p>
        </p:txBody>
      </p:sp>
      <p:sp>
        <p:nvSpPr>
          <p:cNvPr id="2" name="Slide Number Placeholder 1"/>
          <p:cNvSpPr>
            <a:spLocks noGrp="1"/>
          </p:cNvSpPr>
          <p:nvPr>
            <p:ph type="sldNum" sz="quarter" idx="12"/>
          </p:nvPr>
        </p:nvSpPr>
        <p:spPr/>
        <p:txBody>
          <a:bodyPr/>
          <a:lstStyle/>
          <a:p>
            <a:fld id="{C7314900-2950-4B67-84A6-B25C04EBFA7F}" type="slidenum">
              <a:rPr lang="en-US" smtClean="0"/>
              <a:t>29</a:t>
            </a:fld>
            <a:endParaRPr lang="en-US"/>
          </a:p>
        </p:txBody>
      </p:sp>
    </p:spTree>
    <p:extLst>
      <p:ext uri="{BB962C8B-B14F-4D97-AF65-F5344CB8AC3E}">
        <p14:creationId xmlns:p14="http://schemas.microsoft.com/office/powerpoint/2010/main" val="2336779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B3397-9500-3A9B-5D86-AF6CE5B0F207}"/>
              </a:ext>
            </a:extLst>
          </p:cNvPr>
          <p:cNvSpPr>
            <a:spLocks noGrp="1"/>
          </p:cNvSpPr>
          <p:nvPr>
            <p:ph type="title"/>
          </p:nvPr>
        </p:nvSpPr>
        <p:spPr/>
        <p:txBody>
          <a:bodyPr/>
          <a:lstStyle/>
          <a:p>
            <a:r>
              <a:rPr lang="en-US" dirty="0"/>
              <a:t>How you can be a successful student</a:t>
            </a:r>
          </a:p>
        </p:txBody>
      </p:sp>
      <p:sp>
        <p:nvSpPr>
          <p:cNvPr id="3" name="Content Placeholder 2">
            <a:extLst>
              <a:ext uri="{FF2B5EF4-FFF2-40B4-BE49-F238E27FC236}">
                <a16:creationId xmlns:a16="http://schemas.microsoft.com/office/drawing/2014/main" id="{183DBAF0-CD22-215F-06A2-410CE1B78A83}"/>
              </a:ext>
            </a:extLst>
          </p:cNvPr>
          <p:cNvSpPr>
            <a:spLocks noGrp="1"/>
          </p:cNvSpPr>
          <p:nvPr>
            <p:ph sz="quarter" idx="12"/>
          </p:nvPr>
        </p:nvSpPr>
        <p:spPr/>
        <p:txBody>
          <a:bodyPr/>
          <a:lstStyle/>
          <a:p>
            <a:r>
              <a:rPr lang="en-US" dirty="0"/>
              <a:t>Self-learning is very important</a:t>
            </a:r>
          </a:p>
          <a:p>
            <a:pPr lvl="1"/>
            <a:r>
              <a:rPr lang="en-US" dirty="0"/>
              <a:t>Utilize tutorial &amp; HW questions </a:t>
            </a:r>
          </a:p>
          <a:p>
            <a:r>
              <a:rPr lang="en-US" dirty="0"/>
              <a:t>Prepare your own notes</a:t>
            </a:r>
          </a:p>
          <a:p>
            <a:pPr lvl="1"/>
            <a:r>
              <a:rPr lang="en-US" dirty="0"/>
              <a:t>It helps you digest knowledge </a:t>
            </a:r>
          </a:p>
          <a:p>
            <a:r>
              <a:rPr lang="en-US" dirty="0"/>
              <a:t>Don’t procrastinate until very end to submit assignments </a:t>
            </a:r>
          </a:p>
          <a:p>
            <a:pPr lvl="1"/>
            <a:r>
              <a:rPr lang="en-US" dirty="0"/>
              <a:t>Things pile up very quickly</a:t>
            </a:r>
          </a:p>
          <a:p>
            <a:r>
              <a:rPr lang="en-US" dirty="0"/>
              <a:t>Approach TAs and USTFs! </a:t>
            </a:r>
          </a:p>
          <a:p>
            <a:pPr lvl="1"/>
            <a:r>
              <a:rPr lang="en-US" dirty="0"/>
              <a:t>They were selected because they did well in the course.</a:t>
            </a:r>
          </a:p>
          <a:p>
            <a:endParaRPr lang="en-US" dirty="0"/>
          </a:p>
        </p:txBody>
      </p:sp>
      <p:sp>
        <p:nvSpPr>
          <p:cNvPr id="4" name="Content Placeholder 3">
            <a:extLst>
              <a:ext uri="{FF2B5EF4-FFF2-40B4-BE49-F238E27FC236}">
                <a16:creationId xmlns:a16="http://schemas.microsoft.com/office/drawing/2014/main" id="{9AC5B15F-947D-6C1C-8685-5AE8AD85CCB6}"/>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69079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8BDFCB-ACC7-4216-B4EB-AF34C6CB294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28850" y="3511353"/>
            <a:ext cx="6763149" cy="2432188"/>
          </a:xfrm>
          <a:prstGeom prst="rect">
            <a:avLst/>
          </a:prstGeom>
          <a:noFill/>
          <a:ln>
            <a:noFill/>
          </a:ln>
        </p:spPr>
      </p:pic>
      <p:sp>
        <p:nvSpPr>
          <p:cNvPr id="7" name="Title 6">
            <a:extLst>
              <a:ext uri="{FF2B5EF4-FFF2-40B4-BE49-F238E27FC236}">
                <a16:creationId xmlns:a16="http://schemas.microsoft.com/office/drawing/2014/main" id="{1C93836C-3587-4326-A3F4-FE52DC88CCCD}"/>
              </a:ext>
            </a:extLst>
          </p:cNvPr>
          <p:cNvSpPr>
            <a:spLocks noGrp="1"/>
          </p:cNvSpPr>
          <p:nvPr>
            <p:ph type="title"/>
          </p:nvPr>
        </p:nvSpPr>
        <p:spPr/>
        <p:txBody>
          <a:bodyPr/>
          <a:lstStyle/>
          <a:p>
            <a:r>
              <a:rPr lang="en-US" b="1" dirty="0"/>
              <a:t>2 Find your course section ID</a:t>
            </a:r>
          </a:p>
        </p:txBody>
      </p:sp>
      <p:sp>
        <p:nvSpPr>
          <p:cNvPr id="8" name="Content Placeholder 7">
            <a:extLst>
              <a:ext uri="{FF2B5EF4-FFF2-40B4-BE49-F238E27FC236}">
                <a16:creationId xmlns:a16="http://schemas.microsoft.com/office/drawing/2014/main" id="{373FB92B-7100-4C02-98CC-E4A10B58B601}"/>
              </a:ext>
            </a:extLst>
          </p:cNvPr>
          <p:cNvSpPr>
            <a:spLocks noGrp="1"/>
          </p:cNvSpPr>
          <p:nvPr>
            <p:ph idx="1"/>
          </p:nvPr>
        </p:nvSpPr>
        <p:spPr>
          <a:xfrm>
            <a:off x="628650" y="1888283"/>
            <a:ext cx="7886700" cy="3601690"/>
          </a:xfrm>
        </p:spPr>
        <p:txBody>
          <a:bodyPr/>
          <a:lstStyle/>
          <a:p>
            <a:r>
              <a:rPr lang="en-US" altLang="zh-CN" dirty="0">
                <a:latin typeface="Calibri" panose="020F0502020204030204" pitchFamily="34" charset="0"/>
                <a:cs typeface="Calibri" panose="020F0502020204030204" pitchFamily="34" charset="0"/>
              </a:rPr>
              <a:t>Prof. Joon Sang Yoon</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B40811</a:t>
            </a:r>
          </a:p>
        </p:txBody>
      </p:sp>
      <p:sp>
        <p:nvSpPr>
          <p:cNvPr id="9" name="Arrow: Bent-Up 8">
            <a:extLst>
              <a:ext uri="{FF2B5EF4-FFF2-40B4-BE49-F238E27FC236}">
                <a16:creationId xmlns:a16="http://schemas.microsoft.com/office/drawing/2014/main" id="{C8A884B3-48AD-438A-89F6-23CB1647F418}"/>
              </a:ext>
            </a:extLst>
          </p:cNvPr>
          <p:cNvSpPr/>
          <p:nvPr/>
        </p:nvSpPr>
        <p:spPr>
          <a:xfrm rot="5400000">
            <a:off x="202652" y="3203028"/>
            <a:ext cx="2924874" cy="112752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A4818D98-D926-4D17-8B3D-F1198D3762D5}"/>
              </a:ext>
            </a:extLst>
          </p:cNvPr>
          <p:cNvSpPr/>
          <p:nvPr/>
        </p:nvSpPr>
        <p:spPr>
          <a:xfrm>
            <a:off x="2537927" y="4809798"/>
            <a:ext cx="1035698" cy="370567"/>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ysClr val="windowText" lastClr="000000"/>
                </a:solidFill>
                <a:latin typeface="LatoWeb"/>
              </a:rPr>
              <a:t>B40811</a:t>
            </a:r>
            <a:endParaRPr lang="en-US" dirty="0">
              <a:solidFill>
                <a:sysClr val="windowText" lastClr="000000"/>
              </a:solidFill>
            </a:endParaRPr>
          </a:p>
        </p:txBody>
      </p:sp>
      <p:sp>
        <p:nvSpPr>
          <p:cNvPr id="2" name="Rectangle: Rounded Corners 10">
            <a:extLst>
              <a:ext uri="{FF2B5EF4-FFF2-40B4-BE49-F238E27FC236}">
                <a16:creationId xmlns:a16="http://schemas.microsoft.com/office/drawing/2014/main" id="{F1C9C540-7752-E96C-B8E3-26A4F371614B}"/>
              </a:ext>
            </a:extLst>
          </p:cNvPr>
          <p:cNvSpPr/>
          <p:nvPr/>
        </p:nvSpPr>
        <p:spPr>
          <a:xfrm>
            <a:off x="6067425" y="2224925"/>
            <a:ext cx="2851091" cy="919163"/>
          </a:xfrm>
          <a:prstGeom prst="roundRect">
            <a:avLst/>
          </a:prstGeom>
          <a:solidFill>
            <a:schemeClr val="accent5"/>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p:txBody>
      </p:sp>
      <p:sp>
        <p:nvSpPr>
          <p:cNvPr id="4" name="Rectangle: Rounded Corners 9">
            <a:extLst>
              <a:ext uri="{FF2B5EF4-FFF2-40B4-BE49-F238E27FC236}">
                <a16:creationId xmlns:a16="http://schemas.microsoft.com/office/drawing/2014/main" id="{6DD0D1CA-5574-D8E5-A786-8AA67AD5AAD3}"/>
              </a:ext>
            </a:extLst>
          </p:cNvPr>
          <p:cNvSpPr/>
          <p:nvPr/>
        </p:nvSpPr>
        <p:spPr>
          <a:xfrm>
            <a:off x="5915025" y="2091316"/>
            <a:ext cx="2851091" cy="91916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350" b="1" dirty="0">
                <a:solidFill>
                  <a:srgbClr val="FF0000"/>
                </a:solidFill>
              </a:rPr>
              <a:t>Different instructors have different section IDs</a:t>
            </a:r>
            <a:r>
              <a:rPr lang="en-US" altLang="zh-CN" sz="1350" dirty="0">
                <a:solidFill>
                  <a:srgbClr val="FF0000"/>
                </a:solidFill>
              </a:rPr>
              <a:t>.</a:t>
            </a:r>
            <a:r>
              <a:rPr lang="en-US" altLang="zh-CN" sz="1350" dirty="0"/>
              <a:t> </a:t>
            </a:r>
            <a:r>
              <a:rPr lang="en-US" sz="1350" dirty="0"/>
              <a:t>Make sure you enter a correct section ID. </a:t>
            </a:r>
          </a:p>
        </p:txBody>
      </p:sp>
      <p:sp>
        <p:nvSpPr>
          <p:cNvPr id="5" name="Rectangle 4"/>
          <p:cNvSpPr/>
          <p:nvPr/>
        </p:nvSpPr>
        <p:spPr>
          <a:xfrm>
            <a:off x="7965282" y="3636169"/>
            <a:ext cx="800834"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lide Number Placeholder 9"/>
          <p:cNvSpPr>
            <a:spLocks noGrp="1"/>
          </p:cNvSpPr>
          <p:nvPr>
            <p:ph type="sldNum" sz="quarter" idx="12"/>
          </p:nvPr>
        </p:nvSpPr>
        <p:spPr/>
        <p:txBody>
          <a:bodyPr/>
          <a:lstStyle/>
          <a:p>
            <a:fld id="{C7314900-2950-4B67-84A6-B25C04EBFA7F}" type="slidenum">
              <a:rPr lang="en-US" smtClean="0"/>
              <a:t>30</a:t>
            </a:fld>
            <a:endParaRPr lang="en-US"/>
          </a:p>
        </p:txBody>
      </p:sp>
    </p:spTree>
    <p:extLst>
      <p:ext uri="{BB962C8B-B14F-4D97-AF65-F5344CB8AC3E}">
        <p14:creationId xmlns:p14="http://schemas.microsoft.com/office/powerpoint/2010/main" val="3540720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B6A9FC-801B-3255-4D31-4D66CCF34641}"/>
              </a:ext>
            </a:extLst>
          </p:cNvPr>
          <p:cNvPicPr>
            <a:picLocks noChangeAspect="1"/>
          </p:cNvPicPr>
          <p:nvPr/>
        </p:nvPicPr>
        <p:blipFill>
          <a:blip r:embed="rId2"/>
          <a:stretch>
            <a:fillRect/>
          </a:stretch>
        </p:blipFill>
        <p:spPr>
          <a:xfrm>
            <a:off x="700290" y="1525941"/>
            <a:ext cx="7441252" cy="4234564"/>
          </a:xfrm>
          <a:prstGeom prst="rect">
            <a:avLst/>
          </a:prstGeom>
        </p:spPr>
      </p:pic>
      <p:sp>
        <p:nvSpPr>
          <p:cNvPr id="8" name="Rectangle: Rounded Corners 7">
            <a:extLst>
              <a:ext uri="{FF2B5EF4-FFF2-40B4-BE49-F238E27FC236}">
                <a16:creationId xmlns:a16="http://schemas.microsoft.com/office/drawing/2014/main" id="{401813C9-5E8A-487A-93AE-E538445A714C}"/>
              </a:ext>
            </a:extLst>
          </p:cNvPr>
          <p:cNvSpPr/>
          <p:nvPr/>
        </p:nvSpPr>
        <p:spPr>
          <a:xfrm>
            <a:off x="2842767" y="3822985"/>
            <a:ext cx="2438400" cy="919163"/>
          </a:xfrm>
          <a:prstGeom prst="roundRect">
            <a:avLst/>
          </a:prstGeom>
          <a:solidFill>
            <a:schemeClr val="accent5"/>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p:txBody>
      </p:sp>
      <p:sp>
        <p:nvSpPr>
          <p:cNvPr id="9" name="Rectangle: Rounded Corners 8">
            <a:extLst>
              <a:ext uri="{FF2B5EF4-FFF2-40B4-BE49-F238E27FC236}">
                <a16:creationId xmlns:a16="http://schemas.microsoft.com/office/drawing/2014/main" id="{117DA3DB-89C6-47DA-A2F9-403C761DF30C}"/>
              </a:ext>
            </a:extLst>
          </p:cNvPr>
          <p:cNvSpPr/>
          <p:nvPr/>
        </p:nvSpPr>
        <p:spPr>
          <a:xfrm>
            <a:off x="2646962" y="3672968"/>
            <a:ext cx="2438400" cy="91916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350" dirty="0"/>
              <a:t>Please double check your </a:t>
            </a:r>
            <a:r>
              <a:rPr lang="en-US" sz="1350" dirty="0">
                <a:solidFill>
                  <a:srgbClr val="FF0000"/>
                </a:solidFill>
              </a:rPr>
              <a:t>instructor’s name</a:t>
            </a:r>
          </a:p>
        </p:txBody>
      </p:sp>
      <p:sp>
        <p:nvSpPr>
          <p:cNvPr id="6" name="矩形: 圆角 5">
            <a:extLst>
              <a:ext uri="{FF2B5EF4-FFF2-40B4-BE49-F238E27FC236}">
                <a16:creationId xmlns:a16="http://schemas.microsoft.com/office/drawing/2014/main" id="{3CBB2D44-C5A7-7B41-E141-5F72D993B1A7}"/>
              </a:ext>
            </a:extLst>
          </p:cNvPr>
          <p:cNvSpPr/>
          <p:nvPr/>
        </p:nvSpPr>
        <p:spPr>
          <a:xfrm>
            <a:off x="1104657" y="3096325"/>
            <a:ext cx="1950244" cy="47744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Slide Number Placeholder 2"/>
          <p:cNvSpPr>
            <a:spLocks noGrp="1"/>
          </p:cNvSpPr>
          <p:nvPr>
            <p:ph type="sldNum" sz="quarter" idx="12"/>
          </p:nvPr>
        </p:nvSpPr>
        <p:spPr/>
        <p:txBody>
          <a:bodyPr/>
          <a:lstStyle/>
          <a:p>
            <a:fld id="{C7314900-2950-4B67-84A6-B25C04EBFA7F}" type="slidenum">
              <a:rPr lang="en-US" smtClean="0"/>
              <a:t>31</a:t>
            </a:fld>
            <a:endParaRPr lang="en-US"/>
          </a:p>
        </p:txBody>
      </p:sp>
    </p:spTree>
    <p:extLst>
      <p:ext uri="{BB962C8B-B14F-4D97-AF65-F5344CB8AC3E}">
        <p14:creationId xmlns:p14="http://schemas.microsoft.com/office/powerpoint/2010/main" val="1175474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61335" y="5074619"/>
            <a:ext cx="4181373" cy="549894"/>
          </a:xfrm>
          <a:prstGeom prst="rect">
            <a:avLst/>
          </a:prstGeom>
        </p:spPr>
      </p:pic>
      <p:pic>
        <p:nvPicPr>
          <p:cNvPr id="8" name="Picture 7"/>
          <p:cNvPicPr>
            <a:picLocks noChangeAspect="1"/>
          </p:cNvPicPr>
          <p:nvPr/>
        </p:nvPicPr>
        <p:blipFill>
          <a:blip r:embed="rId4"/>
          <a:stretch>
            <a:fillRect/>
          </a:stretch>
        </p:blipFill>
        <p:spPr>
          <a:xfrm>
            <a:off x="449029" y="1662306"/>
            <a:ext cx="4069669" cy="3231642"/>
          </a:xfrm>
          <a:prstGeom prst="rect">
            <a:avLst/>
          </a:prstGeom>
        </p:spPr>
      </p:pic>
      <p:sp>
        <p:nvSpPr>
          <p:cNvPr id="10" name="TextBox 9">
            <a:extLst>
              <a:ext uri="{FF2B5EF4-FFF2-40B4-BE49-F238E27FC236}">
                <a16:creationId xmlns:a16="http://schemas.microsoft.com/office/drawing/2014/main" id="{06075EFA-2173-49FD-9207-D6F17ACEC9C1}"/>
              </a:ext>
            </a:extLst>
          </p:cNvPr>
          <p:cNvSpPr txBox="1"/>
          <p:nvPr/>
        </p:nvSpPr>
        <p:spPr>
          <a:xfrm>
            <a:off x="4740212" y="4948036"/>
            <a:ext cx="3557588" cy="923330"/>
          </a:xfrm>
          <a:prstGeom prst="rect">
            <a:avLst/>
          </a:prstGeom>
          <a:noFill/>
        </p:spPr>
        <p:txBody>
          <a:bodyPr wrap="square" rtlCol="0">
            <a:spAutoFit/>
          </a:bodyPr>
          <a:lstStyle/>
          <a:p>
            <a:r>
              <a:rPr lang="en-US" altLang="zh-CN" sz="1350" b="1" dirty="0">
                <a:solidFill>
                  <a:srgbClr val="FF0000"/>
                </a:solidFill>
              </a:rPr>
              <a:t>F</a:t>
            </a:r>
            <a:r>
              <a:rPr lang="en-US" sz="1350" b="1" dirty="0">
                <a:solidFill>
                  <a:srgbClr val="FF0000"/>
                </a:solidFill>
              </a:rPr>
              <a:t>irst, </a:t>
            </a:r>
            <a:r>
              <a:rPr lang="en-US" altLang="zh-CN" sz="1350" b="1" dirty="0">
                <a:solidFill>
                  <a:srgbClr val="FF0000"/>
                </a:solidFill>
              </a:rPr>
              <a:t>please click here!</a:t>
            </a:r>
            <a:endParaRPr lang="en-US" sz="1350" b="1" dirty="0">
              <a:solidFill>
                <a:srgbClr val="FF0000"/>
              </a:solidFill>
            </a:endParaRPr>
          </a:p>
          <a:p>
            <a:r>
              <a:rPr lang="en-US" sz="1350" dirty="0"/>
              <a:t>Before you receive the </a:t>
            </a:r>
            <a:r>
              <a:rPr lang="en-US" altLang="zh-CN" sz="1350" dirty="0"/>
              <a:t>registration </a:t>
            </a:r>
            <a:r>
              <a:rPr lang="en-US" sz="1350" dirty="0"/>
              <a:t>code (or if you have not decided to join this course), </a:t>
            </a:r>
            <a:r>
              <a:rPr lang="en-US" altLang="zh-CN" sz="1350" dirty="0"/>
              <a:t>this allows you to </a:t>
            </a:r>
            <a:r>
              <a:rPr lang="en-US" sz="1350" dirty="0"/>
              <a:t>use the </a:t>
            </a:r>
            <a:r>
              <a:rPr lang="en-US" sz="1350" b="1" dirty="0"/>
              <a:t>14-day free trial</a:t>
            </a:r>
            <a:r>
              <a:rPr lang="en-US" sz="1350" dirty="0"/>
              <a:t>.</a:t>
            </a:r>
          </a:p>
        </p:txBody>
      </p:sp>
      <p:sp>
        <p:nvSpPr>
          <p:cNvPr id="6" name="Arrow: Right 5">
            <a:extLst>
              <a:ext uri="{FF2B5EF4-FFF2-40B4-BE49-F238E27FC236}">
                <a16:creationId xmlns:a16="http://schemas.microsoft.com/office/drawing/2014/main" id="{8898E670-653E-4DD6-8D74-47422490C458}"/>
              </a:ext>
            </a:extLst>
          </p:cNvPr>
          <p:cNvSpPr/>
          <p:nvPr/>
        </p:nvSpPr>
        <p:spPr>
          <a:xfrm rot="10800000">
            <a:off x="4210827" y="2202040"/>
            <a:ext cx="492938" cy="4136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A6D46054-65DB-47BF-8A33-1A38609C4A22}"/>
              </a:ext>
            </a:extLst>
          </p:cNvPr>
          <p:cNvSpPr txBox="1"/>
          <p:nvPr/>
        </p:nvSpPr>
        <p:spPr>
          <a:xfrm>
            <a:off x="1439822" y="3613213"/>
            <a:ext cx="2488548" cy="507831"/>
          </a:xfrm>
          <a:prstGeom prst="rect">
            <a:avLst/>
          </a:prstGeom>
          <a:noFill/>
        </p:spPr>
        <p:txBody>
          <a:bodyPr wrap="square" rtlCol="0">
            <a:spAutoFit/>
          </a:bodyPr>
          <a:lstStyle/>
          <a:p>
            <a:r>
              <a:rPr lang="en-US" sz="1350" dirty="0">
                <a:solidFill>
                  <a:srgbClr val="FF0000"/>
                </a:solidFill>
              </a:rPr>
              <a:t>Ignore these options as they are for other countries outside China</a:t>
            </a:r>
          </a:p>
        </p:txBody>
      </p:sp>
      <p:sp>
        <p:nvSpPr>
          <p:cNvPr id="4" name="TextBox 6">
            <a:extLst>
              <a:ext uri="{FF2B5EF4-FFF2-40B4-BE49-F238E27FC236}">
                <a16:creationId xmlns:a16="http://schemas.microsoft.com/office/drawing/2014/main" id="{5F584801-E7EE-F524-34D5-030197E8DCC9}"/>
              </a:ext>
            </a:extLst>
          </p:cNvPr>
          <p:cNvSpPr txBox="1"/>
          <p:nvPr/>
        </p:nvSpPr>
        <p:spPr>
          <a:xfrm>
            <a:off x="4835529" y="2083204"/>
            <a:ext cx="3679099" cy="715581"/>
          </a:xfrm>
          <a:prstGeom prst="rect">
            <a:avLst/>
          </a:prstGeom>
          <a:noFill/>
        </p:spPr>
        <p:txBody>
          <a:bodyPr wrap="square" rtlCol="0">
            <a:spAutoFit/>
          </a:bodyPr>
          <a:lstStyle/>
          <a:p>
            <a:r>
              <a:rPr lang="en-US" altLang="zh-CN" sz="1350" b="1" dirty="0">
                <a:solidFill>
                  <a:srgbClr val="FF0000"/>
                </a:solidFill>
              </a:rPr>
              <a:t>Second</a:t>
            </a:r>
            <a:r>
              <a:rPr lang="en-US" altLang="zh-CN" sz="1350" dirty="0"/>
              <a:t>, after you have purchased and received the registration code, you can activate your account and use it for the entire term.</a:t>
            </a:r>
            <a:endParaRPr lang="en-US" sz="1350" dirty="0"/>
          </a:p>
        </p:txBody>
      </p:sp>
      <p:cxnSp>
        <p:nvCxnSpPr>
          <p:cNvPr id="11" name="直接连接符 10">
            <a:extLst>
              <a:ext uri="{FF2B5EF4-FFF2-40B4-BE49-F238E27FC236}">
                <a16:creationId xmlns:a16="http://schemas.microsoft.com/office/drawing/2014/main" id="{CB8A3A8E-99DF-57DD-9639-25C9573013D2}"/>
              </a:ext>
            </a:extLst>
          </p:cNvPr>
          <p:cNvCxnSpPr>
            <a:cxnSpLocks/>
          </p:cNvCxnSpPr>
          <p:nvPr/>
        </p:nvCxnSpPr>
        <p:spPr>
          <a:xfrm>
            <a:off x="3697516" y="3026878"/>
            <a:ext cx="704516" cy="18050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4E46BDC-76C4-7994-C25F-5C4499C681D5}"/>
              </a:ext>
            </a:extLst>
          </p:cNvPr>
          <p:cNvCxnSpPr>
            <a:cxnSpLocks/>
          </p:cNvCxnSpPr>
          <p:nvPr/>
        </p:nvCxnSpPr>
        <p:spPr>
          <a:xfrm flipH="1">
            <a:off x="3753410" y="2984975"/>
            <a:ext cx="648622" cy="18469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连接符: 曲线 22">
            <a:extLst>
              <a:ext uri="{FF2B5EF4-FFF2-40B4-BE49-F238E27FC236}">
                <a16:creationId xmlns:a16="http://schemas.microsoft.com/office/drawing/2014/main" id="{99AD2F4E-45A5-3FB5-8861-7E4D454B85E5}"/>
              </a:ext>
            </a:extLst>
          </p:cNvPr>
          <p:cNvCxnSpPr>
            <a:cxnSpLocks/>
            <a:stCxn id="10" idx="3"/>
            <a:endCxn id="4" idx="3"/>
          </p:cNvCxnSpPr>
          <p:nvPr/>
        </p:nvCxnSpPr>
        <p:spPr>
          <a:xfrm flipV="1">
            <a:off x="8297800" y="2440995"/>
            <a:ext cx="216828" cy="2968706"/>
          </a:xfrm>
          <a:prstGeom prst="curvedConnector3">
            <a:avLst>
              <a:gd name="adj1" fmla="val 205429"/>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6" name="Title 6">
            <a:extLst>
              <a:ext uri="{FF2B5EF4-FFF2-40B4-BE49-F238E27FC236}">
                <a16:creationId xmlns:a16="http://schemas.microsoft.com/office/drawing/2014/main" id="{49985A0D-FF6E-C686-C300-33C0A1BE50B8}"/>
              </a:ext>
            </a:extLst>
          </p:cNvPr>
          <p:cNvSpPr>
            <a:spLocks noGrp="1"/>
          </p:cNvSpPr>
          <p:nvPr>
            <p:ph type="title"/>
          </p:nvPr>
        </p:nvSpPr>
        <p:spPr>
          <a:xfrm>
            <a:off x="628650" y="854626"/>
            <a:ext cx="7886700" cy="994172"/>
          </a:xfrm>
        </p:spPr>
        <p:txBody>
          <a:bodyPr>
            <a:normAutofit fontScale="90000"/>
          </a:bodyPr>
          <a:lstStyle/>
          <a:p>
            <a:r>
              <a:rPr lang="en-US" altLang="zh-CN" b="1" dirty="0"/>
              <a:t>3.</a:t>
            </a:r>
            <a:r>
              <a:rPr lang="zh-CN" altLang="en-US" b="1" dirty="0"/>
              <a:t> </a:t>
            </a:r>
            <a:r>
              <a:rPr lang="en-US" altLang="zh-CN" b="1" dirty="0"/>
              <a:t>Start with the 14-day temporary access</a:t>
            </a:r>
          </a:p>
        </p:txBody>
      </p:sp>
      <p:sp>
        <p:nvSpPr>
          <p:cNvPr id="27" name="Rectangle 7">
            <a:extLst>
              <a:ext uri="{FF2B5EF4-FFF2-40B4-BE49-F238E27FC236}">
                <a16:creationId xmlns:a16="http://schemas.microsoft.com/office/drawing/2014/main" id="{4B032CD7-2899-11FB-666F-57616D732491}"/>
              </a:ext>
            </a:extLst>
          </p:cNvPr>
          <p:cNvSpPr/>
          <p:nvPr/>
        </p:nvSpPr>
        <p:spPr>
          <a:xfrm>
            <a:off x="3637665" y="5132620"/>
            <a:ext cx="880110" cy="3476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Slide Number Placeholder 1"/>
          <p:cNvSpPr>
            <a:spLocks noGrp="1"/>
          </p:cNvSpPr>
          <p:nvPr>
            <p:ph type="sldNum" sz="quarter" idx="12"/>
          </p:nvPr>
        </p:nvSpPr>
        <p:spPr/>
        <p:txBody>
          <a:bodyPr/>
          <a:lstStyle/>
          <a:p>
            <a:fld id="{C7314900-2950-4B67-84A6-B25C04EBFA7F}" type="slidenum">
              <a:rPr lang="en-US" smtClean="0"/>
              <a:t>32</a:t>
            </a:fld>
            <a:endParaRPr lang="en-US"/>
          </a:p>
        </p:txBody>
      </p:sp>
      <p:sp>
        <p:nvSpPr>
          <p:cNvPr id="20" name="Arrow: Right 5">
            <a:extLst>
              <a:ext uri="{FF2B5EF4-FFF2-40B4-BE49-F238E27FC236}">
                <a16:creationId xmlns:a16="http://schemas.microsoft.com/office/drawing/2014/main" id="{8898E670-653E-4DD6-8D74-47422490C458}"/>
              </a:ext>
            </a:extLst>
          </p:cNvPr>
          <p:cNvSpPr/>
          <p:nvPr/>
        </p:nvSpPr>
        <p:spPr>
          <a:xfrm rot="10800000">
            <a:off x="4460202" y="5182295"/>
            <a:ext cx="243562" cy="21586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033639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7365" y="1223842"/>
            <a:ext cx="6518807" cy="4776908"/>
          </a:xfrm>
          <a:prstGeom prst="rect">
            <a:avLst/>
          </a:prstGeom>
        </p:spPr>
      </p:pic>
      <p:sp>
        <p:nvSpPr>
          <p:cNvPr id="3" name="TextBox 2">
            <a:extLst>
              <a:ext uri="{FF2B5EF4-FFF2-40B4-BE49-F238E27FC236}">
                <a16:creationId xmlns:a16="http://schemas.microsoft.com/office/drawing/2014/main" id="{C840E363-30C3-46AD-A137-A75DB4F08824}"/>
              </a:ext>
            </a:extLst>
          </p:cNvPr>
          <p:cNvSpPr txBox="1"/>
          <p:nvPr/>
        </p:nvSpPr>
        <p:spPr>
          <a:xfrm>
            <a:off x="6657975" y="4644258"/>
            <a:ext cx="2486025" cy="923330"/>
          </a:xfrm>
          <a:prstGeom prst="rect">
            <a:avLst/>
          </a:prstGeom>
          <a:noFill/>
        </p:spPr>
        <p:txBody>
          <a:bodyPr wrap="square" rtlCol="0">
            <a:spAutoFit/>
          </a:bodyPr>
          <a:lstStyle/>
          <a:p>
            <a:r>
              <a:rPr lang="en-US" altLang="zh-CN" sz="1350" dirty="0"/>
              <a:t>A temporary student account can only be used </a:t>
            </a:r>
            <a:r>
              <a:rPr lang="en-US" sz="1350" dirty="0"/>
              <a:t>for 14 days. </a:t>
            </a:r>
            <a:r>
              <a:rPr lang="en-US" sz="1350" b="1" dirty="0"/>
              <a:t>After receiving the access code</a:t>
            </a:r>
            <a:r>
              <a:rPr lang="en-US" sz="1350" dirty="0"/>
              <a:t>, you can upgrade it from here.</a:t>
            </a:r>
          </a:p>
        </p:txBody>
      </p:sp>
      <p:sp>
        <p:nvSpPr>
          <p:cNvPr id="8" name="Rectangle 7">
            <a:extLst>
              <a:ext uri="{FF2B5EF4-FFF2-40B4-BE49-F238E27FC236}">
                <a16:creationId xmlns:a16="http://schemas.microsoft.com/office/drawing/2014/main" id="{9665DDF0-BAE7-4EFB-A302-E03A2F07F8C1}"/>
              </a:ext>
            </a:extLst>
          </p:cNvPr>
          <p:cNvSpPr/>
          <p:nvPr/>
        </p:nvSpPr>
        <p:spPr>
          <a:xfrm>
            <a:off x="5503545" y="5577502"/>
            <a:ext cx="880110" cy="3476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Arrow: Right 8">
            <a:extLst>
              <a:ext uri="{FF2B5EF4-FFF2-40B4-BE49-F238E27FC236}">
                <a16:creationId xmlns:a16="http://schemas.microsoft.com/office/drawing/2014/main" id="{CD817036-083F-4626-B347-330E49F97AB1}"/>
              </a:ext>
            </a:extLst>
          </p:cNvPr>
          <p:cNvSpPr/>
          <p:nvPr/>
        </p:nvSpPr>
        <p:spPr>
          <a:xfrm rot="10800000">
            <a:off x="6457950" y="5537473"/>
            <a:ext cx="295342" cy="32146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F151773E-A0CD-47BF-9D58-AD4CBA820B1E}"/>
              </a:ext>
            </a:extLst>
          </p:cNvPr>
          <p:cNvSpPr/>
          <p:nvPr/>
        </p:nvSpPr>
        <p:spPr>
          <a:xfrm>
            <a:off x="4572000" y="5336553"/>
            <a:ext cx="931545" cy="16699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3" name="矩形 12">
            <a:extLst>
              <a:ext uri="{FF2B5EF4-FFF2-40B4-BE49-F238E27FC236}">
                <a16:creationId xmlns:a16="http://schemas.microsoft.com/office/drawing/2014/main" id="{5BE2FDBE-6C95-66D3-4073-DF9A11C46B4D}"/>
              </a:ext>
            </a:extLst>
          </p:cNvPr>
          <p:cNvSpPr/>
          <p:nvPr/>
        </p:nvSpPr>
        <p:spPr>
          <a:xfrm>
            <a:off x="1635337" y="4897740"/>
            <a:ext cx="1238435" cy="113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矩形 13">
            <a:extLst>
              <a:ext uri="{FF2B5EF4-FFF2-40B4-BE49-F238E27FC236}">
                <a16:creationId xmlns:a16="http://schemas.microsoft.com/office/drawing/2014/main" id="{E7402330-71CF-5BA0-3EC7-323D3B173499}"/>
              </a:ext>
            </a:extLst>
          </p:cNvPr>
          <p:cNvSpPr/>
          <p:nvPr/>
        </p:nvSpPr>
        <p:spPr>
          <a:xfrm>
            <a:off x="4627486" y="5223363"/>
            <a:ext cx="1238435" cy="113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Slide Number Placeholder 1"/>
          <p:cNvSpPr>
            <a:spLocks noGrp="1"/>
          </p:cNvSpPr>
          <p:nvPr>
            <p:ph type="sldNum" sz="quarter" idx="12"/>
          </p:nvPr>
        </p:nvSpPr>
        <p:spPr/>
        <p:txBody>
          <a:bodyPr/>
          <a:lstStyle/>
          <a:p>
            <a:fld id="{C7314900-2950-4B67-84A6-B25C04EBFA7F}" type="slidenum">
              <a:rPr lang="en-US" smtClean="0"/>
              <a:t>33</a:t>
            </a:fld>
            <a:endParaRPr lang="en-US"/>
          </a:p>
        </p:txBody>
      </p:sp>
    </p:spTree>
    <p:extLst>
      <p:ext uri="{BB962C8B-B14F-4D97-AF65-F5344CB8AC3E}">
        <p14:creationId xmlns:p14="http://schemas.microsoft.com/office/powerpoint/2010/main" val="2544022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43219" y="2108221"/>
            <a:ext cx="5957888" cy="1593056"/>
          </a:xfrm>
          <a:prstGeom prst="rect">
            <a:avLst/>
          </a:prstGeom>
        </p:spPr>
      </p:pic>
      <p:sp>
        <p:nvSpPr>
          <p:cNvPr id="9" name="Rectangle 8">
            <a:extLst>
              <a:ext uri="{FF2B5EF4-FFF2-40B4-BE49-F238E27FC236}">
                <a16:creationId xmlns:a16="http://schemas.microsoft.com/office/drawing/2014/main" id="{0A44A441-9F64-4669-9B6D-5F1D55C8A2BD}"/>
              </a:ext>
            </a:extLst>
          </p:cNvPr>
          <p:cNvSpPr/>
          <p:nvPr/>
        </p:nvSpPr>
        <p:spPr>
          <a:xfrm>
            <a:off x="579470" y="2794135"/>
            <a:ext cx="983112" cy="4156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Slide Number Placeholder 1"/>
          <p:cNvSpPr>
            <a:spLocks noGrp="1"/>
          </p:cNvSpPr>
          <p:nvPr>
            <p:ph type="sldNum" sz="quarter" idx="12"/>
          </p:nvPr>
        </p:nvSpPr>
        <p:spPr/>
        <p:txBody>
          <a:bodyPr/>
          <a:lstStyle/>
          <a:p>
            <a:fld id="{C7314900-2950-4B67-84A6-B25C04EBFA7F}" type="slidenum">
              <a:rPr lang="en-US" smtClean="0"/>
              <a:t>34</a:t>
            </a:fld>
            <a:endParaRPr lang="en-US"/>
          </a:p>
        </p:txBody>
      </p:sp>
      <p:sp>
        <p:nvSpPr>
          <p:cNvPr id="32" name="Arrow: Right 10">
            <a:extLst>
              <a:ext uri="{FF2B5EF4-FFF2-40B4-BE49-F238E27FC236}">
                <a16:creationId xmlns:a16="http://schemas.microsoft.com/office/drawing/2014/main" id="{DE362173-45A6-49BC-8478-12D663563E68}"/>
              </a:ext>
            </a:extLst>
          </p:cNvPr>
          <p:cNvSpPr/>
          <p:nvPr/>
        </p:nvSpPr>
        <p:spPr>
          <a:xfrm rot="10800000">
            <a:off x="1560986" y="2867646"/>
            <a:ext cx="295342" cy="32146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TextBox 33">
            <a:extLst>
              <a:ext uri="{FF2B5EF4-FFF2-40B4-BE49-F238E27FC236}">
                <a16:creationId xmlns:a16="http://schemas.microsoft.com/office/drawing/2014/main" id="{ABA97C22-C314-4EB3-8A10-78A179EC2B93}"/>
              </a:ext>
            </a:extLst>
          </p:cNvPr>
          <p:cNvSpPr txBox="1"/>
          <p:nvPr/>
        </p:nvSpPr>
        <p:spPr>
          <a:xfrm>
            <a:off x="1708657" y="2863469"/>
            <a:ext cx="2944118" cy="300082"/>
          </a:xfrm>
          <a:prstGeom prst="rect">
            <a:avLst/>
          </a:prstGeom>
          <a:noFill/>
        </p:spPr>
        <p:txBody>
          <a:bodyPr wrap="square">
            <a:spAutoFit/>
          </a:bodyPr>
          <a:lstStyle/>
          <a:p>
            <a:pPr algn="ctr"/>
            <a:r>
              <a:rPr lang="en-US" altLang="zh-CN" sz="1350" b="1" dirty="0">
                <a:solidFill>
                  <a:srgbClr val="FF0000"/>
                </a:solidFill>
              </a:rPr>
              <a:t>Click here to view the </a:t>
            </a:r>
            <a:r>
              <a:rPr lang="en-US" altLang="zh-CN" sz="1350" b="1" dirty="0" err="1">
                <a:solidFill>
                  <a:srgbClr val="FF0000"/>
                </a:solidFill>
              </a:rPr>
              <a:t>eTextbook</a:t>
            </a:r>
            <a:endParaRPr lang="en-US" sz="1350" b="1" dirty="0">
              <a:solidFill>
                <a:srgbClr val="FF0000"/>
              </a:solidFill>
            </a:endParaRPr>
          </a:p>
        </p:txBody>
      </p:sp>
    </p:spTree>
    <p:extLst>
      <p:ext uri="{BB962C8B-B14F-4D97-AF65-F5344CB8AC3E}">
        <p14:creationId xmlns:p14="http://schemas.microsoft.com/office/powerpoint/2010/main" val="895734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7314900-2950-4B67-84A6-B25C04EBFA7F}" type="slidenum">
              <a:rPr lang="en-US" smtClean="0"/>
              <a:t>35</a:t>
            </a:fld>
            <a:endParaRPr lang="en-US"/>
          </a:p>
        </p:txBody>
      </p:sp>
      <p:pic>
        <p:nvPicPr>
          <p:cNvPr id="4" name="Picture 3"/>
          <p:cNvPicPr>
            <a:picLocks noChangeAspect="1"/>
          </p:cNvPicPr>
          <p:nvPr/>
        </p:nvPicPr>
        <p:blipFill>
          <a:blip r:embed="rId3"/>
          <a:stretch>
            <a:fillRect/>
          </a:stretch>
        </p:blipFill>
        <p:spPr>
          <a:xfrm>
            <a:off x="976569" y="972409"/>
            <a:ext cx="5593556" cy="4479131"/>
          </a:xfrm>
          <a:prstGeom prst="rect">
            <a:avLst/>
          </a:prstGeom>
        </p:spPr>
      </p:pic>
      <p:sp>
        <p:nvSpPr>
          <p:cNvPr id="11" name="Arrow: Right 10">
            <a:extLst>
              <a:ext uri="{FF2B5EF4-FFF2-40B4-BE49-F238E27FC236}">
                <a16:creationId xmlns:a16="http://schemas.microsoft.com/office/drawing/2014/main" id="{DE362173-45A6-49BC-8478-12D663563E68}"/>
              </a:ext>
            </a:extLst>
          </p:cNvPr>
          <p:cNvSpPr/>
          <p:nvPr/>
        </p:nvSpPr>
        <p:spPr>
          <a:xfrm rot="10800000">
            <a:off x="2081845" y="3351577"/>
            <a:ext cx="295342" cy="32146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a:extLst>
              <a:ext uri="{FF2B5EF4-FFF2-40B4-BE49-F238E27FC236}">
                <a16:creationId xmlns:a16="http://schemas.microsoft.com/office/drawing/2014/main" id="{ABA97C22-C314-4EB3-8A10-78A179EC2B93}"/>
              </a:ext>
            </a:extLst>
          </p:cNvPr>
          <p:cNvSpPr txBox="1"/>
          <p:nvPr/>
        </p:nvSpPr>
        <p:spPr>
          <a:xfrm>
            <a:off x="2301287" y="3351577"/>
            <a:ext cx="3141709" cy="300082"/>
          </a:xfrm>
          <a:prstGeom prst="rect">
            <a:avLst/>
          </a:prstGeom>
          <a:noFill/>
        </p:spPr>
        <p:txBody>
          <a:bodyPr wrap="square">
            <a:spAutoFit/>
          </a:bodyPr>
          <a:lstStyle/>
          <a:p>
            <a:pPr algn="ctr"/>
            <a:r>
              <a:rPr lang="en-US" altLang="zh-CN" sz="1350" b="1" dirty="0">
                <a:solidFill>
                  <a:srgbClr val="FF0000"/>
                </a:solidFill>
              </a:rPr>
              <a:t>Click here to view the whole </a:t>
            </a:r>
            <a:r>
              <a:rPr lang="en-US" altLang="zh-CN" sz="1350" b="1" dirty="0" err="1">
                <a:solidFill>
                  <a:srgbClr val="FF0000"/>
                </a:solidFill>
              </a:rPr>
              <a:t>eTextbook</a:t>
            </a:r>
            <a:endParaRPr lang="en-US" sz="1350" b="1" dirty="0">
              <a:solidFill>
                <a:srgbClr val="FF0000"/>
              </a:solidFill>
            </a:endParaRPr>
          </a:p>
        </p:txBody>
      </p:sp>
      <p:sp>
        <p:nvSpPr>
          <p:cNvPr id="13" name="Arrow: Right 10">
            <a:extLst>
              <a:ext uri="{FF2B5EF4-FFF2-40B4-BE49-F238E27FC236}">
                <a16:creationId xmlns:a16="http://schemas.microsoft.com/office/drawing/2014/main" id="{DE362173-45A6-49BC-8478-12D663563E68}"/>
              </a:ext>
            </a:extLst>
          </p:cNvPr>
          <p:cNvSpPr/>
          <p:nvPr/>
        </p:nvSpPr>
        <p:spPr>
          <a:xfrm rot="10800000">
            <a:off x="5651188" y="4733304"/>
            <a:ext cx="295342" cy="32146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a:extLst>
              <a:ext uri="{FF2B5EF4-FFF2-40B4-BE49-F238E27FC236}">
                <a16:creationId xmlns:a16="http://schemas.microsoft.com/office/drawing/2014/main" id="{ABA97C22-C314-4EB3-8A10-78A179EC2B93}"/>
              </a:ext>
            </a:extLst>
          </p:cNvPr>
          <p:cNvSpPr txBox="1"/>
          <p:nvPr/>
        </p:nvSpPr>
        <p:spPr>
          <a:xfrm>
            <a:off x="5894444" y="4755539"/>
            <a:ext cx="3141709" cy="300082"/>
          </a:xfrm>
          <a:prstGeom prst="rect">
            <a:avLst/>
          </a:prstGeom>
          <a:noFill/>
        </p:spPr>
        <p:txBody>
          <a:bodyPr wrap="square">
            <a:spAutoFit/>
          </a:bodyPr>
          <a:lstStyle/>
          <a:p>
            <a:pPr algn="ctr"/>
            <a:r>
              <a:rPr lang="en-US" altLang="zh-CN" sz="1350" b="1" dirty="0">
                <a:solidFill>
                  <a:srgbClr val="FF0000"/>
                </a:solidFill>
              </a:rPr>
              <a:t>Click here to view individual sections</a:t>
            </a:r>
            <a:endParaRPr lang="en-US" sz="1350" b="1" dirty="0">
              <a:solidFill>
                <a:srgbClr val="FF0000"/>
              </a:solidFill>
            </a:endParaRPr>
          </a:p>
        </p:txBody>
      </p:sp>
    </p:spTree>
    <p:extLst>
      <p:ext uri="{BB962C8B-B14F-4D97-AF65-F5344CB8AC3E}">
        <p14:creationId xmlns:p14="http://schemas.microsoft.com/office/powerpoint/2010/main" val="15653152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346" y="1574332"/>
            <a:ext cx="8509394" cy="3122255"/>
          </a:xfrm>
          <a:prstGeom prst="rect">
            <a:avLst/>
          </a:prstGeom>
        </p:spPr>
      </p:pic>
      <p:sp>
        <p:nvSpPr>
          <p:cNvPr id="21" name="Rectangle 20">
            <a:extLst>
              <a:ext uri="{FF2B5EF4-FFF2-40B4-BE49-F238E27FC236}">
                <a16:creationId xmlns:a16="http://schemas.microsoft.com/office/drawing/2014/main" id="{13A74AF7-8B25-424E-A3F3-5E572879706F}"/>
              </a:ext>
            </a:extLst>
          </p:cNvPr>
          <p:cNvSpPr/>
          <p:nvPr/>
        </p:nvSpPr>
        <p:spPr>
          <a:xfrm>
            <a:off x="416393" y="2029034"/>
            <a:ext cx="1050698" cy="2345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Right 21">
            <a:extLst>
              <a:ext uri="{FF2B5EF4-FFF2-40B4-BE49-F238E27FC236}">
                <a16:creationId xmlns:a16="http://schemas.microsoft.com/office/drawing/2014/main" id="{3461028D-8FDE-4DD6-B894-0B4A08734564}"/>
              </a:ext>
            </a:extLst>
          </p:cNvPr>
          <p:cNvSpPr/>
          <p:nvPr/>
        </p:nvSpPr>
        <p:spPr>
          <a:xfrm rot="10800000">
            <a:off x="3513968" y="3025847"/>
            <a:ext cx="295342" cy="32146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BD87A7F5-964E-4FCF-8B7F-95DABCB3E0A5}"/>
              </a:ext>
            </a:extLst>
          </p:cNvPr>
          <p:cNvSpPr txBox="1"/>
          <p:nvPr/>
        </p:nvSpPr>
        <p:spPr>
          <a:xfrm>
            <a:off x="3809309" y="2991754"/>
            <a:ext cx="3092096" cy="507831"/>
          </a:xfrm>
          <a:prstGeom prst="rect">
            <a:avLst/>
          </a:prstGeom>
          <a:noFill/>
        </p:spPr>
        <p:txBody>
          <a:bodyPr wrap="square">
            <a:spAutoFit/>
          </a:bodyPr>
          <a:lstStyle/>
          <a:p>
            <a:r>
              <a:rPr lang="en-US" sz="1350" dirty="0">
                <a:solidFill>
                  <a:srgbClr val="FF0000"/>
                </a:solidFill>
              </a:rPr>
              <a:t>Questions to be covered in the tutorial </a:t>
            </a:r>
            <a:r>
              <a:rPr lang="en-US" altLang="zh-CN" sz="1350" dirty="0">
                <a:solidFill>
                  <a:srgbClr val="FF0000"/>
                </a:solidFill>
              </a:rPr>
              <a:t>videos (unlimited</a:t>
            </a:r>
            <a:r>
              <a:rPr lang="zh-CN" altLang="en-US" sz="1350" dirty="0">
                <a:solidFill>
                  <a:srgbClr val="FF0000"/>
                </a:solidFill>
              </a:rPr>
              <a:t> </a:t>
            </a:r>
            <a:r>
              <a:rPr lang="en-US" altLang="zh-CN" sz="1350" dirty="0">
                <a:solidFill>
                  <a:srgbClr val="FF0000"/>
                </a:solidFill>
              </a:rPr>
              <a:t>attempts)</a:t>
            </a:r>
            <a:endParaRPr lang="en-US" sz="1350" dirty="0">
              <a:solidFill>
                <a:srgbClr val="FF0000"/>
              </a:solidFill>
            </a:endParaRPr>
          </a:p>
        </p:txBody>
      </p:sp>
      <p:sp>
        <p:nvSpPr>
          <p:cNvPr id="24" name="Rectangle 23">
            <a:extLst>
              <a:ext uri="{FF2B5EF4-FFF2-40B4-BE49-F238E27FC236}">
                <a16:creationId xmlns:a16="http://schemas.microsoft.com/office/drawing/2014/main" id="{66DEAF3B-AED2-4E62-8B30-DF4AFE77D085}"/>
              </a:ext>
            </a:extLst>
          </p:cNvPr>
          <p:cNvSpPr/>
          <p:nvPr/>
        </p:nvSpPr>
        <p:spPr>
          <a:xfrm>
            <a:off x="1833551" y="2984428"/>
            <a:ext cx="1682260" cy="4043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Arrow: Right 24">
            <a:extLst>
              <a:ext uri="{FF2B5EF4-FFF2-40B4-BE49-F238E27FC236}">
                <a16:creationId xmlns:a16="http://schemas.microsoft.com/office/drawing/2014/main" id="{6EFC34C2-6989-4884-969A-B110E5FD1CC9}"/>
              </a:ext>
            </a:extLst>
          </p:cNvPr>
          <p:cNvSpPr/>
          <p:nvPr/>
        </p:nvSpPr>
        <p:spPr>
          <a:xfrm rot="10800000">
            <a:off x="3513968" y="3460887"/>
            <a:ext cx="295342" cy="32146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TextBox 25">
            <a:extLst>
              <a:ext uri="{FF2B5EF4-FFF2-40B4-BE49-F238E27FC236}">
                <a16:creationId xmlns:a16="http://schemas.microsoft.com/office/drawing/2014/main" id="{6EC68D56-A9C3-48D5-B0D9-49A95A0F525F}"/>
              </a:ext>
            </a:extLst>
          </p:cNvPr>
          <p:cNvSpPr txBox="1"/>
          <p:nvPr/>
        </p:nvSpPr>
        <p:spPr>
          <a:xfrm>
            <a:off x="3809310" y="3537377"/>
            <a:ext cx="3092096" cy="300082"/>
          </a:xfrm>
          <a:prstGeom prst="rect">
            <a:avLst/>
          </a:prstGeom>
          <a:noFill/>
        </p:spPr>
        <p:txBody>
          <a:bodyPr wrap="square">
            <a:spAutoFit/>
          </a:bodyPr>
          <a:lstStyle/>
          <a:p>
            <a:r>
              <a:rPr lang="en-US" sz="1350" dirty="0">
                <a:solidFill>
                  <a:srgbClr val="FF0000"/>
                </a:solidFill>
              </a:rPr>
              <a:t>Homework assignments (three attempts)</a:t>
            </a:r>
          </a:p>
        </p:txBody>
      </p:sp>
      <p:sp>
        <p:nvSpPr>
          <p:cNvPr id="30" name="Rectangle: Rounded Corners 29">
            <a:extLst>
              <a:ext uri="{FF2B5EF4-FFF2-40B4-BE49-F238E27FC236}">
                <a16:creationId xmlns:a16="http://schemas.microsoft.com/office/drawing/2014/main" id="{C2718D0F-CE84-4D82-B160-A3B40BB5E89B}"/>
              </a:ext>
            </a:extLst>
          </p:cNvPr>
          <p:cNvSpPr/>
          <p:nvPr/>
        </p:nvSpPr>
        <p:spPr>
          <a:xfrm>
            <a:off x="1924546" y="4455745"/>
            <a:ext cx="2884793" cy="120831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350" dirty="0"/>
              <a:t>Tutorial questions and homework assignment for each chapter will be released </a:t>
            </a:r>
            <a:r>
              <a:rPr lang="en-US" altLang="zh-CN" sz="1350" dirty="0"/>
              <a:t>every</a:t>
            </a:r>
            <a:r>
              <a:rPr lang="en-US" sz="1350" dirty="0"/>
              <a:t> one or two weeks (Visible only after the assignments are released)</a:t>
            </a:r>
          </a:p>
        </p:txBody>
      </p:sp>
      <p:sp>
        <p:nvSpPr>
          <p:cNvPr id="2" name="Slide Number Placeholder 1"/>
          <p:cNvSpPr>
            <a:spLocks noGrp="1"/>
          </p:cNvSpPr>
          <p:nvPr>
            <p:ph type="sldNum" sz="quarter" idx="12"/>
          </p:nvPr>
        </p:nvSpPr>
        <p:spPr/>
        <p:txBody>
          <a:bodyPr/>
          <a:lstStyle/>
          <a:p>
            <a:fld id="{C7314900-2950-4B67-84A6-B25C04EBFA7F}" type="slidenum">
              <a:rPr lang="en-US" smtClean="0"/>
              <a:t>36</a:t>
            </a:fld>
            <a:endParaRPr lang="en-US"/>
          </a:p>
        </p:txBody>
      </p:sp>
      <p:sp>
        <p:nvSpPr>
          <p:cNvPr id="32" name="Rectangle 31">
            <a:extLst>
              <a:ext uri="{FF2B5EF4-FFF2-40B4-BE49-F238E27FC236}">
                <a16:creationId xmlns:a16="http://schemas.microsoft.com/office/drawing/2014/main" id="{13A74AF7-8B25-424E-A3F3-5E572879706F}"/>
              </a:ext>
            </a:extLst>
          </p:cNvPr>
          <p:cNvSpPr/>
          <p:nvPr/>
        </p:nvSpPr>
        <p:spPr>
          <a:xfrm>
            <a:off x="417839" y="2650781"/>
            <a:ext cx="1049252" cy="2884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66DEAF3B-AED2-4E62-8B30-DF4AFE77D085}"/>
              </a:ext>
            </a:extLst>
          </p:cNvPr>
          <p:cNvSpPr/>
          <p:nvPr/>
        </p:nvSpPr>
        <p:spPr>
          <a:xfrm>
            <a:off x="1833551" y="3442089"/>
            <a:ext cx="1682260" cy="4043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744817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277A6C-FDAA-40F3-8B98-A726A58F8FBC}"/>
              </a:ext>
            </a:extLst>
          </p:cNvPr>
          <p:cNvSpPr>
            <a:spLocks noGrp="1"/>
          </p:cNvSpPr>
          <p:nvPr>
            <p:ph type="title"/>
          </p:nvPr>
        </p:nvSpPr>
        <p:spPr/>
        <p:txBody>
          <a:bodyPr>
            <a:normAutofit fontScale="90000"/>
          </a:bodyPr>
          <a:lstStyle/>
          <a:p>
            <a:r>
              <a:rPr lang="en-US" altLang="zh-CN" b="1" dirty="0"/>
              <a:t>How do I access </a:t>
            </a:r>
            <a:r>
              <a:rPr lang="en-US" altLang="zh-CN" b="1" dirty="0" err="1"/>
              <a:t>WileyPLUS</a:t>
            </a:r>
            <a:r>
              <a:rPr lang="en-US" altLang="zh-CN" b="1" dirty="0"/>
              <a:t> after registration?</a:t>
            </a:r>
          </a:p>
        </p:txBody>
      </p:sp>
      <p:sp>
        <p:nvSpPr>
          <p:cNvPr id="3" name="内容占位符 2">
            <a:extLst>
              <a:ext uri="{FF2B5EF4-FFF2-40B4-BE49-F238E27FC236}">
                <a16:creationId xmlns:a16="http://schemas.microsoft.com/office/drawing/2014/main" id="{1F4D54B8-093B-493D-82F6-62D4A53EFD19}"/>
              </a:ext>
            </a:extLst>
          </p:cNvPr>
          <p:cNvSpPr>
            <a:spLocks noGrp="1"/>
          </p:cNvSpPr>
          <p:nvPr>
            <p:ph idx="1"/>
          </p:nvPr>
        </p:nvSpPr>
        <p:spPr>
          <a:xfrm>
            <a:off x="628650" y="1969179"/>
            <a:ext cx="8136731" cy="3984345"/>
          </a:xfrm>
        </p:spPr>
        <p:txBody>
          <a:bodyPr>
            <a:normAutofit/>
          </a:bodyPr>
          <a:lstStyle/>
          <a:p>
            <a:r>
              <a:rPr lang="en-US" dirty="0"/>
              <a:t>After registration, you may log in </a:t>
            </a:r>
            <a:r>
              <a:rPr lang="en-US" dirty="0" err="1"/>
              <a:t>WileyPLUS</a:t>
            </a:r>
            <a:r>
              <a:rPr lang="en-US" dirty="0"/>
              <a:t> via the following link using your user name and password</a:t>
            </a:r>
          </a:p>
          <a:p>
            <a:pPr lvl="1"/>
            <a:r>
              <a:rPr lang="en-US" dirty="0">
                <a:hlinkClick r:id="rId3"/>
              </a:rPr>
              <a:t>www.wileyplus.com/go/login</a:t>
            </a:r>
            <a:r>
              <a:rPr lang="en-US" dirty="0"/>
              <a:t>  </a:t>
            </a:r>
          </a:p>
        </p:txBody>
      </p:sp>
      <p:sp>
        <p:nvSpPr>
          <p:cNvPr id="4" name="Slide Number Placeholder 3"/>
          <p:cNvSpPr>
            <a:spLocks noGrp="1"/>
          </p:cNvSpPr>
          <p:nvPr>
            <p:ph type="sldNum" sz="quarter" idx="12"/>
          </p:nvPr>
        </p:nvSpPr>
        <p:spPr/>
        <p:txBody>
          <a:bodyPr/>
          <a:lstStyle/>
          <a:p>
            <a:fld id="{C7314900-2950-4B67-84A6-B25C04EBFA7F}" type="slidenum">
              <a:rPr lang="en-US" smtClean="0"/>
              <a:t>37</a:t>
            </a:fld>
            <a:endParaRPr lang="en-US"/>
          </a:p>
        </p:txBody>
      </p:sp>
    </p:spTree>
    <p:extLst>
      <p:ext uri="{BB962C8B-B14F-4D97-AF65-F5344CB8AC3E}">
        <p14:creationId xmlns:p14="http://schemas.microsoft.com/office/powerpoint/2010/main" val="1339368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277A6C-FDAA-40F3-8B98-A726A58F8FBC}"/>
              </a:ext>
            </a:extLst>
          </p:cNvPr>
          <p:cNvSpPr>
            <a:spLocks noGrp="1"/>
          </p:cNvSpPr>
          <p:nvPr>
            <p:ph type="title"/>
          </p:nvPr>
        </p:nvSpPr>
        <p:spPr/>
        <p:txBody>
          <a:bodyPr>
            <a:normAutofit fontScale="90000"/>
          </a:bodyPr>
          <a:lstStyle/>
          <a:p>
            <a:r>
              <a:rPr lang="en-US" altLang="zh-CN" b="1" dirty="0"/>
              <a:t>When do I need to make the purchase?</a:t>
            </a:r>
          </a:p>
        </p:txBody>
      </p:sp>
      <p:sp>
        <p:nvSpPr>
          <p:cNvPr id="3" name="内容占位符 2">
            <a:extLst>
              <a:ext uri="{FF2B5EF4-FFF2-40B4-BE49-F238E27FC236}">
                <a16:creationId xmlns:a16="http://schemas.microsoft.com/office/drawing/2014/main" id="{1F4D54B8-093B-493D-82F6-62D4A53EFD19}"/>
              </a:ext>
            </a:extLst>
          </p:cNvPr>
          <p:cNvSpPr>
            <a:spLocks noGrp="1"/>
          </p:cNvSpPr>
          <p:nvPr>
            <p:ph idx="1"/>
          </p:nvPr>
        </p:nvSpPr>
        <p:spPr>
          <a:xfrm>
            <a:off x="628650" y="1969179"/>
            <a:ext cx="8136731" cy="3984345"/>
          </a:xfrm>
        </p:spPr>
        <p:txBody>
          <a:bodyPr>
            <a:normAutofit/>
          </a:bodyPr>
          <a:lstStyle/>
          <a:p>
            <a:r>
              <a:rPr lang="en-US" dirty="0"/>
              <a:t>If you </a:t>
            </a:r>
            <a:r>
              <a:rPr lang="en-US" b="1" dirty="0"/>
              <a:t>have decided </a:t>
            </a:r>
            <a:r>
              <a:rPr lang="en-US" dirty="0"/>
              <a:t>to take the course, you may register your account and make the purchase as early as possible, to avoid the delay in submitting your homework </a:t>
            </a:r>
            <a:r>
              <a:rPr lang="en-US" altLang="zh-CN" dirty="0"/>
              <a:t>assignments</a:t>
            </a:r>
            <a:r>
              <a:rPr lang="en-US" dirty="0"/>
              <a:t>.</a:t>
            </a:r>
          </a:p>
          <a:p>
            <a:r>
              <a:rPr lang="en-US" dirty="0"/>
              <a:t>If you </a:t>
            </a:r>
            <a:r>
              <a:rPr lang="en-US" b="1" dirty="0"/>
              <a:t>haven’t decided </a:t>
            </a:r>
            <a:r>
              <a:rPr lang="en-US" dirty="0"/>
              <a:t>whether to stay in the course, you may postpone both the registration and the purchase. Meanwhile, please make sure you do not miss the </a:t>
            </a:r>
            <a:r>
              <a:rPr lang="en-US" altLang="zh-CN" dirty="0"/>
              <a:t>due date</a:t>
            </a:r>
            <a:r>
              <a:rPr lang="en-US" dirty="0"/>
              <a:t> of the first assignment.</a:t>
            </a:r>
          </a:p>
        </p:txBody>
      </p:sp>
      <p:sp>
        <p:nvSpPr>
          <p:cNvPr id="4" name="Slide Number Placeholder 3"/>
          <p:cNvSpPr>
            <a:spLocks noGrp="1"/>
          </p:cNvSpPr>
          <p:nvPr>
            <p:ph type="sldNum" sz="quarter" idx="12"/>
          </p:nvPr>
        </p:nvSpPr>
        <p:spPr/>
        <p:txBody>
          <a:bodyPr/>
          <a:lstStyle/>
          <a:p>
            <a:fld id="{C7314900-2950-4B67-84A6-B25C04EBFA7F}" type="slidenum">
              <a:rPr lang="en-US" smtClean="0"/>
              <a:t>38</a:t>
            </a:fld>
            <a:endParaRPr lang="en-US"/>
          </a:p>
        </p:txBody>
      </p:sp>
    </p:spTree>
    <p:extLst>
      <p:ext uri="{BB962C8B-B14F-4D97-AF65-F5344CB8AC3E}">
        <p14:creationId xmlns:p14="http://schemas.microsoft.com/office/powerpoint/2010/main" val="3056273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277A6C-FDAA-40F3-8B98-A726A58F8FBC}"/>
              </a:ext>
            </a:extLst>
          </p:cNvPr>
          <p:cNvSpPr>
            <a:spLocks noGrp="1"/>
          </p:cNvSpPr>
          <p:nvPr>
            <p:ph type="title"/>
          </p:nvPr>
        </p:nvSpPr>
        <p:spPr/>
        <p:txBody>
          <a:bodyPr/>
          <a:lstStyle/>
          <a:p>
            <a:r>
              <a:rPr lang="en-US" altLang="zh-CN" b="1" dirty="0"/>
              <a:t>When do we get the access code?</a:t>
            </a:r>
          </a:p>
        </p:txBody>
      </p:sp>
      <p:sp>
        <p:nvSpPr>
          <p:cNvPr id="3" name="内容占位符 2">
            <a:extLst>
              <a:ext uri="{FF2B5EF4-FFF2-40B4-BE49-F238E27FC236}">
                <a16:creationId xmlns:a16="http://schemas.microsoft.com/office/drawing/2014/main" id="{1F4D54B8-093B-493D-82F6-62D4A53EFD19}"/>
              </a:ext>
            </a:extLst>
          </p:cNvPr>
          <p:cNvSpPr>
            <a:spLocks noGrp="1"/>
          </p:cNvSpPr>
          <p:nvPr>
            <p:ph idx="1"/>
          </p:nvPr>
        </p:nvSpPr>
        <p:spPr>
          <a:xfrm>
            <a:off x="628650" y="1969179"/>
            <a:ext cx="8136731" cy="3984345"/>
          </a:xfrm>
        </p:spPr>
        <p:txBody>
          <a:bodyPr>
            <a:normAutofit/>
          </a:bodyPr>
          <a:lstStyle/>
          <a:p>
            <a:r>
              <a:rPr lang="en-US" dirty="0"/>
              <a:t>The 14-day free trial period of the system lasts for 14 days from the date of your online registration. </a:t>
            </a:r>
          </a:p>
          <a:p>
            <a:r>
              <a:rPr lang="en-US" dirty="0"/>
              <a:t>The payment is not refundable.</a:t>
            </a:r>
          </a:p>
        </p:txBody>
      </p:sp>
      <p:sp>
        <p:nvSpPr>
          <p:cNvPr id="4" name="Slide Number Placeholder 3"/>
          <p:cNvSpPr>
            <a:spLocks noGrp="1"/>
          </p:cNvSpPr>
          <p:nvPr>
            <p:ph type="sldNum" sz="quarter" idx="12"/>
          </p:nvPr>
        </p:nvSpPr>
        <p:spPr/>
        <p:txBody>
          <a:bodyPr/>
          <a:lstStyle/>
          <a:p>
            <a:fld id="{C7314900-2950-4B67-84A6-B25C04EBFA7F}" type="slidenum">
              <a:rPr lang="en-US" smtClean="0"/>
              <a:t>39</a:t>
            </a:fld>
            <a:endParaRPr lang="en-US"/>
          </a:p>
        </p:txBody>
      </p:sp>
    </p:spTree>
    <p:extLst>
      <p:ext uri="{BB962C8B-B14F-4D97-AF65-F5344CB8AC3E}">
        <p14:creationId xmlns:p14="http://schemas.microsoft.com/office/powerpoint/2010/main" val="3144228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a:xfrm>
            <a:off x="514350" y="3004344"/>
            <a:ext cx="8115301" cy="849312"/>
          </a:xfrm>
        </p:spPr>
        <p:txBody>
          <a:bodyPr>
            <a:normAutofit fontScale="90000"/>
          </a:bodyPr>
          <a:lstStyle/>
          <a:p>
            <a:r>
              <a:rPr lang="en-IN" b="1" dirty="0"/>
              <a:t>Learning Objective 1</a:t>
            </a:r>
            <a:br>
              <a:rPr lang="en-IN" b="1" dirty="0">
                <a:solidFill>
                  <a:srgbClr val="931B21"/>
                </a:solidFill>
              </a:rPr>
            </a:br>
            <a:r>
              <a:rPr lang="en-US" b="1" dirty="0"/>
              <a:t>Identify the activities and users associated with accounting. </a:t>
            </a:r>
            <a:endParaRPr lang="en-IN" dirty="0"/>
          </a:p>
        </p:txBody>
      </p:sp>
      <p:sp>
        <p:nvSpPr>
          <p:cNvPr id="6" name="Content Placeholder 5">
            <a:extLst>
              <a:ext uri="{FF2B5EF4-FFF2-40B4-BE49-F238E27FC236}">
                <a16:creationId xmlns:a16="http://schemas.microsoft.com/office/drawing/2014/main" id="{596AD773-0FF5-EB40-872D-7190AE179386}"/>
              </a:ext>
            </a:extLst>
          </p:cNvPr>
          <p:cNvSpPr>
            <a:spLocks noGrp="1"/>
          </p:cNvSpPr>
          <p:nvPr>
            <p:ph sz="quarter" idx="25"/>
          </p:nvPr>
        </p:nvSpPr>
        <p:spPr>
          <a:xfrm>
            <a:off x="7985125" y="6505401"/>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3356984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277A6C-FDAA-40F3-8B98-A726A58F8FBC}"/>
              </a:ext>
            </a:extLst>
          </p:cNvPr>
          <p:cNvSpPr>
            <a:spLocks noGrp="1"/>
          </p:cNvSpPr>
          <p:nvPr>
            <p:ph type="title"/>
          </p:nvPr>
        </p:nvSpPr>
        <p:spPr/>
        <p:txBody>
          <a:bodyPr/>
          <a:lstStyle/>
          <a:p>
            <a:r>
              <a:rPr lang="en-US" altLang="zh-CN" b="1" dirty="0"/>
              <a:t>How do we get the access code?</a:t>
            </a:r>
          </a:p>
        </p:txBody>
      </p:sp>
      <p:sp>
        <p:nvSpPr>
          <p:cNvPr id="3" name="内容占位符 2">
            <a:extLst>
              <a:ext uri="{FF2B5EF4-FFF2-40B4-BE49-F238E27FC236}">
                <a16:creationId xmlns:a16="http://schemas.microsoft.com/office/drawing/2014/main" id="{1F4D54B8-093B-493D-82F6-62D4A53EFD19}"/>
              </a:ext>
            </a:extLst>
          </p:cNvPr>
          <p:cNvSpPr>
            <a:spLocks noGrp="1"/>
          </p:cNvSpPr>
          <p:nvPr>
            <p:ph idx="1"/>
          </p:nvPr>
        </p:nvSpPr>
        <p:spPr>
          <a:xfrm>
            <a:off x="628650" y="1969179"/>
            <a:ext cx="8136731" cy="3984345"/>
          </a:xfrm>
        </p:spPr>
        <p:txBody>
          <a:bodyPr>
            <a:normAutofit/>
          </a:bodyPr>
          <a:lstStyle/>
          <a:p>
            <a:r>
              <a:rPr lang="en-US" sz="2400" dirty="0"/>
              <a:t>Upon receiving your order, the vendor will need several working days to process the order and obtain the registration codes from the Wiley publisher. After that, our school will receive their codes and our TAs will send the codes to each student via BB. During the waiting period, you can use the 14-day free trial to access </a:t>
            </a:r>
            <a:r>
              <a:rPr lang="en-US" sz="2400" dirty="0" err="1"/>
              <a:t>WileyPLUS</a:t>
            </a:r>
            <a:r>
              <a:rPr lang="en-US" sz="2400" dirty="0"/>
              <a:t>.</a:t>
            </a:r>
          </a:p>
        </p:txBody>
      </p:sp>
      <p:sp>
        <p:nvSpPr>
          <p:cNvPr id="4" name="Slide Number Placeholder 3"/>
          <p:cNvSpPr>
            <a:spLocks noGrp="1"/>
          </p:cNvSpPr>
          <p:nvPr>
            <p:ph type="sldNum" sz="quarter" idx="12"/>
          </p:nvPr>
        </p:nvSpPr>
        <p:spPr/>
        <p:txBody>
          <a:bodyPr/>
          <a:lstStyle/>
          <a:p>
            <a:fld id="{C7314900-2950-4B67-84A6-B25C04EBFA7F}" type="slidenum">
              <a:rPr lang="en-US" smtClean="0"/>
              <a:t>40</a:t>
            </a:fld>
            <a:endParaRPr lang="en-US"/>
          </a:p>
        </p:txBody>
      </p:sp>
    </p:spTree>
    <p:extLst>
      <p:ext uri="{BB962C8B-B14F-4D97-AF65-F5344CB8AC3E}">
        <p14:creationId xmlns:p14="http://schemas.microsoft.com/office/powerpoint/2010/main" val="32421159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a:xfrm>
            <a:off x="514350" y="2492679"/>
            <a:ext cx="8115301" cy="2442576"/>
          </a:xfrm>
        </p:spPr>
        <p:txBody>
          <a:bodyPr>
            <a:noAutofit/>
          </a:bodyPr>
          <a:lstStyle/>
          <a:p>
            <a:r>
              <a:rPr lang="en-GB" dirty="0"/>
              <a:t>Learning Objective 2</a:t>
            </a:r>
            <a:br>
              <a:rPr lang="en-GB" dirty="0"/>
            </a:br>
            <a:r>
              <a:rPr lang="en-GB" dirty="0"/>
              <a:t>Explain the building blocks of accounting: ethics, principles, and assumptions.</a:t>
            </a:r>
            <a:endParaRPr lang="en-IN" dirty="0"/>
          </a:p>
        </p:txBody>
      </p:sp>
      <p:sp>
        <p:nvSpPr>
          <p:cNvPr id="7" name="Content Placeholder 5">
            <a:extLst>
              <a:ext uri="{FF2B5EF4-FFF2-40B4-BE49-F238E27FC236}">
                <a16:creationId xmlns:a16="http://schemas.microsoft.com/office/drawing/2014/main" id="{CE8A8FAC-35CF-172C-2318-390879DF90EE}"/>
              </a:ext>
            </a:extLst>
          </p:cNvPr>
          <p:cNvSpPr>
            <a:spLocks noGrp="1"/>
          </p:cNvSpPr>
          <p:nvPr>
            <p:ph sz="quarter" idx="25"/>
          </p:nvPr>
        </p:nvSpPr>
        <p:spPr>
          <a:xfrm>
            <a:off x="7985125" y="6505401"/>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5422253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US" b="1" dirty="0">
                <a:solidFill>
                  <a:schemeClr val="accent2"/>
                </a:solidFill>
              </a:rPr>
              <a:t>Accounting Standards </a:t>
            </a:r>
            <a:endParaRPr lang="en-IN" dirty="0"/>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a:xfrm>
            <a:off x="513862" y="1309567"/>
            <a:ext cx="8115301" cy="5075849"/>
          </a:xfrm>
        </p:spPr>
        <p:txBody>
          <a:bodyPr>
            <a:normAutofit/>
          </a:bodyPr>
          <a:lstStyle/>
          <a:p>
            <a:pPr marL="0" indent="0">
              <a:spcAft>
                <a:spcPts val="1200"/>
              </a:spcAft>
              <a:buNone/>
            </a:pPr>
            <a:r>
              <a:rPr lang="en-US" dirty="0">
                <a:solidFill>
                  <a:schemeClr val="accent2"/>
                </a:solidFill>
              </a:rPr>
              <a:t>Ensure high-quality financial reporting.</a:t>
            </a:r>
          </a:p>
          <a:p>
            <a:pPr marL="0" indent="0">
              <a:buNone/>
            </a:pPr>
            <a:r>
              <a:rPr lang="en-US" sz="2400" dirty="0"/>
              <a:t>Primary accounting standard-setting bodies:</a:t>
            </a:r>
          </a:p>
          <a:p>
            <a:pPr marL="355600" indent="-355600"/>
            <a:r>
              <a:rPr lang="en-US" sz="2400" b="1" dirty="0">
                <a:solidFill>
                  <a:schemeClr val="accent2"/>
                </a:solidFill>
              </a:rPr>
              <a:t>International Accounting Standards Board (IASB)</a:t>
            </a:r>
            <a:endParaRPr lang="en-US" sz="2400" dirty="0">
              <a:solidFill>
                <a:schemeClr val="accent2"/>
              </a:solidFill>
            </a:endParaRPr>
          </a:p>
          <a:p>
            <a:pPr marL="720725" lvl="1" indent="-365125">
              <a:buFont typeface="Courier New" panose="02070309020205020404" pitchFamily="49" charset="0"/>
              <a:buChar char="o"/>
            </a:pPr>
            <a:r>
              <a:rPr lang="en-US" sz="2200" dirty="0"/>
              <a:t>Determines </a:t>
            </a:r>
            <a:r>
              <a:rPr lang="en-US" sz="2200" b="1" dirty="0">
                <a:solidFill>
                  <a:schemeClr val="accent2"/>
                </a:solidFill>
              </a:rPr>
              <a:t>International Financial Reporting Standards (IFRS)</a:t>
            </a:r>
          </a:p>
          <a:p>
            <a:pPr marL="720725" lvl="1" indent="-365125">
              <a:spcAft>
                <a:spcPts val="1200"/>
              </a:spcAft>
              <a:buFont typeface="Courier New" panose="02070309020205020404" pitchFamily="49" charset="0"/>
              <a:buChar char="o"/>
            </a:pPr>
            <a:r>
              <a:rPr lang="en-US" sz="2200" dirty="0"/>
              <a:t>Used in more than 150 countries</a:t>
            </a:r>
          </a:p>
          <a:p>
            <a:pPr marL="355600" indent="-355600"/>
            <a:r>
              <a:rPr lang="en-US" sz="2400" b="1" dirty="0">
                <a:solidFill>
                  <a:schemeClr val="accent2"/>
                </a:solidFill>
              </a:rPr>
              <a:t>Financial Accounting Standards Board (FASB) </a:t>
            </a:r>
            <a:endParaRPr lang="en-US" sz="2400" dirty="0">
              <a:solidFill>
                <a:schemeClr val="accent2"/>
              </a:solidFill>
            </a:endParaRPr>
          </a:p>
          <a:p>
            <a:pPr marL="720725" lvl="1" indent="-365125">
              <a:buFont typeface="Courier New" panose="02070309020205020404" pitchFamily="49" charset="0"/>
              <a:buChar char="o"/>
            </a:pPr>
            <a:r>
              <a:rPr lang="en-US" sz="2200" dirty="0"/>
              <a:t>Determines </a:t>
            </a:r>
            <a:r>
              <a:rPr lang="en-US" sz="2200" dirty="0">
                <a:solidFill>
                  <a:schemeClr val="accent2"/>
                </a:solidFill>
              </a:rPr>
              <a:t>generally accepted accounting principles (GAAP) </a:t>
            </a:r>
          </a:p>
          <a:p>
            <a:pPr marL="720725" lvl="1" indent="-365125">
              <a:spcAft>
                <a:spcPts val="600"/>
              </a:spcAft>
              <a:buFont typeface="Courier New" panose="02070309020205020404" pitchFamily="49" charset="0"/>
              <a:buChar char="o"/>
            </a:pPr>
            <a:r>
              <a:rPr lang="en-US" sz="2200" dirty="0"/>
              <a:t>Used by most companies in the U.S.</a:t>
            </a:r>
          </a:p>
        </p:txBody>
      </p:sp>
      <p:sp>
        <p:nvSpPr>
          <p:cNvPr id="2" name="Content Placeholder 5">
            <a:extLst>
              <a:ext uri="{FF2B5EF4-FFF2-40B4-BE49-F238E27FC236}">
                <a16:creationId xmlns:a16="http://schemas.microsoft.com/office/drawing/2014/main" id="{7463758D-A136-454C-2B2B-49AAB7238D40}"/>
              </a:ext>
            </a:extLst>
          </p:cNvPr>
          <p:cNvSpPr txBox="1">
            <a:spLocks noGrp="1"/>
          </p:cNvSpPr>
          <p:nvPr>
            <p:ph sz="quarter" idx="25"/>
          </p:nvPr>
        </p:nvSpPr>
        <p:spPr>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584592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Measurement Principles</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noAutofit/>
          </a:bodyPr>
          <a:lstStyle/>
          <a:p>
            <a:pPr>
              <a:spcAft>
                <a:spcPts val="1200"/>
              </a:spcAft>
            </a:pPr>
            <a:r>
              <a:rPr lang="en-US" sz="2600" dirty="0"/>
              <a:t>IFRS generally uses one of two measurement principles, the </a:t>
            </a:r>
            <a:r>
              <a:rPr lang="en-US" sz="2600" b="1" dirty="0">
                <a:solidFill>
                  <a:schemeClr val="accent2"/>
                </a:solidFill>
              </a:rPr>
              <a:t>historical cost </a:t>
            </a:r>
            <a:r>
              <a:rPr lang="en-US" sz="2600" dirty="0"/>
              <a:t>principle</a:t>
            </a:r>
            <a:r>
              <a:rPr lang="en-US" sz="2600" b="1" dirty="0">
                <a:solidFill>
                  <a:schemeClr val="accent1"/>
                </a:solidFill>
              </a:rPr>
              <a:t> </a:t>
            </a:r>
            <a:r>
              <a:rPr lang="en-US" sz="2600" dirty="0"/>
              <a:t>or the </a:t>
            </a:r>
            <a:r>
              <a:rPr lang="en-US" sz="2600" b="1" dirty="0">
                <a:solidFill>
                  <a:schemeClr val="accent2"/>
                </a:solidFill>
              </a:rPr>
              <a:t>fair value </a:t>
            </a:r>
            <a:r>
              <a:rPr lang="en-US" sz="2600" dirty="0"/>
              <a:t>principle. </a:t>
            </a:r>
            <a:endParaRPr lang="en-US" sz="2600" b="1" dirty="0">
              <a:solidFill>
                <a:schemeClr val="accent1"/>
              </a:solidFill>
            </a:endParaRPr>
          </a:p>
          <a:p>
            <a:pPr>
              <a:spcAft>
                <a:spcPts val="1200"/>
              </a:spcAft>
            </a:pPr>
            <a:r>
              <a:rPr lang="en-US" sz="2600" b="1" dirty="0">
                <a:solidFill>
                  <a:schemeClr val="accent2"/>
                </a:solidFill>
              </a:rPr>
              <a:t>Historical cost principle </a:t>
            </a:r>
            <a:r>
              <a:rPr lang="en-US" sz="2600" dirty="0"/>
              <a:t>(or cost principle): dictates that </a:t>
            </a:r>
            <a:r>
              <a:rPr lang="en-US" sz="2600" dirty="0">
                <a:solidFill>
                  <a:srgbClr val="FF0000"/>
                </a:solidFill>
              </a:rPr>
              <a:t>companies record assets at their cost</a:t>
            </a:r>
            <a:r>
              <a:rPr lang="en-US" sz="2600" dirty="0"/>
              <a:t>. This is true not only at the time the asset is purchased, but also over the time the asset is held. </a:t>
            </a:r>
            <a:endParaRPr lang="en-US" sz="2600" b="1" dirty="0">
              <a:solidFill>
                <a:schemeClr val="accent1"/>
              </a:solidFill>
            </a:endParaRPr>
          </a:p>
          <a:p>
            <a:pPr>
              <a:spcAft>
                <a:spcPts val="1200"/>
              </a:spcAft>
            </a:pPr>
            <a:r>
              <a:rPr lang="en-US" sz="2600" b="1" dirty="0">
                <a:solidFill>
                  <a:schemeClr val="accent2"/>
                </a:solidFill>
              </a:rPr>
              <a:t>Fair value principle: </a:t>
            </a:r>
            <a:r>
              <a:rPr lang="en-US" sz="2600" dirty="0"/>
              <a:t>states that assets and liabilities should be </a:t>
            </a:r>
            <a:r>
              <a:rPr lang="en-US" sz="2600" dirty="0">
                <a:solidFill>
                  <a:srgbClr val="FF0000"/>
                </a:solidFill>
              </a:rPr>
              <a:t>reported at fair value </a:t>
            </a:r>
            <a:r>
              <a:rPr lang="en-US" sz="2600" dirty="0"/>
              <a:t>(the </a:t>
            </a:r>
            <a:r>
              <a:rPr lang="en-US" sz="2600" dirty="0">
                <a:solidFill>
                  <a:srgbClr val="FF0000"/>
                </a:solidFill>
              </a:rPr>
              <a:t>price received to sell an asset or settle a liability</a:t>
            </a:r>
            <a:r>
              <a:rPr lang="en-US" sz="2600" dirty="0"/>
              <a:t>), value in use (present value of future cash flows), or current cost (replacement cost).</a:t>
            </a:r>
          </a:p>
        </p:txBody>
      </p:sp>
      <p:sp>
        <p:nvSpPr>
          <p:cNvPr id="7" name="Content Placeholder 5">
            <a:extLst>
              <a:ext uri="{FF2B5EF4-FFF2-40B4-BE49-F238E27FC236}">
                <a16:creationId xmlns:a16="http://schemas.microsoft.com/office/drawing/2014/main" id="{12C11FB1-0AF2-79BC-BE5E-737615A18E20}"/>
              </a:ext>
            </a:extLst>
          </p:cNvPr>
          <p:cNvSpPr txBox="1">
            <a:spLocks noGrp="1"/>
          </p:cNvSpPr>
          <p:nvPr>
            <p:ph sz="quarter" idx="25"/>
          </p:nvPr>
        </p:nvSpPr>
        <p:spPr>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6954633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Selecting Measurement Principles </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a:xfrm>
            <a:off x="513862" y="1424065"/>
            <a:ext cx="8517404" cy="4961351"/>
          </a:xfrm>
        </p:spPr>
        <p:txBody>
          <a:bodyPr>
            <a:normAutofit/>
          </a:bodyPr>
          <a:lstStyle/>
          <a:p>
            <a:pPr marL="447675" indent="-447675">
              <a:spcAft>
                <a:spcPts val="1800"/>
              </a:spcAft>
            </a:pPr>
            <a:r>
              <a:rPr lang="en-US" dirty="0"/>
              <a:t>Selection of which principle to follow generally relates to trade-offs between relevance and faithful representation.</a:t>
            </a:r>
          </a:p>
          <a:p>
            <a:pPr marL="447675" indent="-447675"/>
            <a:r>
              <a:rPr lang="en-US" b="1" dirty="0">
                <a:solidFill>
                  <a:schemeClr val="accent2"/>
                </a:solidFill>
              </a:rPr>
              <a:t>Relevance</a:t>
            </a:r>
            <a:r>
              <a:rPr lang="en-US" b="1" dirty="0"/>
              <a:t> </a:t>
            </a:r>
            <a:r>
              <a:rPr lang="en-US" dirty="0"/>
              <a:t>means that financial information is capable of making a difference in a decision.</a:t>
            </a:r>
          </a:p>
          <a:p>
            <a:pPr marL="447675" indent="-447675">
              <a:spcAft>
                <a:spcPts val="1200"/>
              </a:spcAft>
            </a:pPr>
            <a:r>
              <a:rPr lang="en-US" b="1" dirty="0">
                <a:solidFill>
                  <a:schemeClr val="accent2"/>
                </a:solidFill>
              </a:rPr>
              <a:t>Faithful representation </a:t>
            </a:r>
            <a:r>
              <a:rPr lang="en-US" dirty="0"/>
              <a:t>means that the numbers and descriptions match what really existed or happened—they are factual.</a:t>
            </a:r>
          </a:p>
        </p:txBody>
      </p:sp>
      <p:sp>
        <p:nvSpPr>
          <p:cNvPr id="7" name="Content Placeholder 5">
            <a:extLst>
              <a:ext uri="{FF2B5EF4-FFF2-40B4-BE49-F238E27FC236}">
                <a16:creationId xmlns:a16="http://schemas.microsoft.com/office/drawing/2014/main" id="{3695C4A3-9A8E-6E92-2864-CE982B9215AB}"/>
              </a:ext>
            </a:extLst>
          </p:cNvPr>
          <p:cNvSpPr txBox="1">
            <a:spLocks noGrp="1"/>
          </p:cNvSpPr>
          <p:nvPr>
            <p:ph sz="quarter" idx="25"/>
          </p:nvPr>
        </p:nvSpPr>
        <p:spPr>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5717090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Assumptions</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normAutofit fontScale="92500"/>
          </a:bodyPr>
          <a:lstStyle/>
          <a:p>
            <a:pPr marL="447675" indent="-447675">
              <a:spcAft>
                <a:spcPts val="1200"/>
              </a:spcAft>
            </a:pPr>
            <a:r>
              <a:rPr lang="en-US" dirty="0"/>
              <a:t>Assumptions provide a foundation for the accounting process. Two main assumptions are the </a:t>
            </a:r>
            <a:r>
              <a:rPr lang="en-US" b="1" dirty="0">
                <a:solidFill>
                  <a:schemeClr val="accent2"/>
                </a:solidFill>
              </a:rPr>
              <a:t>monetary unit assumption </a:t>
            </a:r>
            <a:r>
              <a:rPr lang="en-US" dirty="0"/>
              <a:t>and the </a:t>
            </a:r>
            <a:r>
              <a:rPr lang="en-US" b="1" dirty="0">
                <a:solidFill>
                  <a:schemeClr val="accent2"/>
                </a:solidFill>
              </a:rPr>
              <a:t>economic entity assumption</a:t>
            </a:r>
            <a:r>
              <a:rPr lang="en-US" dirty="0">
                <a:solidFill>
                  <a:schemeClr val="accent2"/>
                </a:solidFill>
              </a:rPr>
              <a:t>.</a:t>
            </a:r>
            <a:endParaRPr lang="en-US" b="1" dirty="0">
              <a:solidFill>
                <a:schemeClr val="accent2"/>
              </a:solidFill>
            </a:endParaRPr>
          </a:p>
          <a:p>
            <a:pPr marL="812800" lvl="1" indent="-369888">
              <a:buFont typeface="Courier New" panose="02070309020205020404" pitchFamily="49" charset="0"/>
              <a:buChar char="o"/>
            </a:pPr>
            <a:r>
              <a:rPr lang="en-US" b="1" dirty="0">
                <a:solidFill>
                  <a:schemeClr val="accent2"/>
                </a:solidFill>
              </a:rPr>
              <a:t>Monetary unit assumption: </a:t>
            </a:r>
            <a:r>
              <a:rPr lang="en-US" dirty="0"/>
              <a:t>requires that companies include in the accounting records only transaction data that can be expressed in money terms.</a:t>
            </a:r>
          </a:p>
          <a:p>
            <a:pPr marL="812800" lvl="1" indent="-369888">
              <a:buFont typeface="Courier New" panose="02070309020205020404" pitchFamily="49" charset="0"/>
              <a:buChar char="o"/>
            </a:pPr>
            <a:endParaRPr lang="en-US" dirty="0"/>
          </a:p>
          <a:p>
            <a:pPr marL="812800" lvl="1" indent="-369888">
              <a:buFont typeface="Courier New" panose="02070309020205020404" pitchFamily="49" charset="0"/>
              <a:buChar char="o"/>
            </a:pPr>
            <a:r>
              <a:rPr lang="en-US" b="0" i="0" dirty="0">
                <a:solidFill>
                  <a:srgbClr val="202124"/>
                </a:solidFill>
                <a:effectLst/>
                <a:latin typeface="Google Sans"/>
              </a:rPr>
              <a:t>If a transaction cannot be expressed in dollar value, it should not be included in the company's financial books. It is considered useless for financial accounting purposes. i.e., CEO reputation, customer royalty, </a:t>
            </a:r>
            <a:r>
              <a:rPr lang="en-US" b="0" i="0" dirty="0" err="1">
                <a:solidFill>
                  <a:srgbClr val="202124"/>
                </a:solidFill>
                <a:effectLst/>
                <a:latin typeface="Google Sans"/>
              </a:rPr>
              <a:t>etc</a:t>
            </a:r>
            <a:r>
              <a:rPr lang="en-US" b="0" i="0" dirty="0">
                <a:solidFill>
                  <a:srgbClr val="202124"/>
                </a:solidFill>
                <a:effectLst/>
                <a:latin typeface="Google Sans"/>
              </a:rPr>
              <a:t>, should not be recorded.</a:t>
            </a:r>
          </a:p>
          <a:p>
            <a:pPr marL="812800" lvl="1" indent="-369888">
              <a:buFont typeface="Courier New" panose="02070309020205020404" pitchFamily="49" charset="0"/>
              <a:buChar char="o"/>
            </a:pPr>
            <a:endParaRPr lang="en-US" dirty="0"/>
          </a:p>
        </p:txBody>
      </p:sp>
      <p:sp>
        <p:nvSpPr>
          <p:cNvPr id="7" name="Content Placeholder 5">
            <a:extLst>
              <a:ext uri="{FF2B5EF4-FFF2-40B4-BE49-F238E27FC236}">
                <a16:creationId xmlns:a16="http://schemas.microsoft.com/office/drawing/2014/main" id="{A26A4F05-C2D2-2361-7991-7F2EFCAC13A2}"/>
              </a:ext>
            </a:extLst>
          </p:cNvPr>
          <p:cNvSpPr txBox="1">
            <a:spLocks noGrp="1"/>
          </p:cNvSpPr>
          <p:nvPr>
            <p:ph sz="quarter" idx="25"/>
          </p:nvPr>
        </p:nvSpPr>
        <p:spPr>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5664281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47F7B-46C2-8639-92D8-B8F91F278929}"/>
              </a:ext>
            </a:extLst>
          </p:cNvPr>
          <p:cNvSpPr>
            <a:spLocks noGrp="1"/>
          </p:cNvSpPr>
          <p:nvPr>
            <p:ph type="title"/>
          </p:nvPr>
        </p:nvSpPr>
        <p:spPr/>
        <p:txBody>
          <a:bodyPr/>
          <a:lstStyle/>
          <a:p>
            <a:r>
              <a:rPr lang="en-IN" dirty="0"/>
              <a:t>Assumptions</a:t>
            </a:r>
            <a:endParaRPr lang="en-US" dirty="0"/>
          </a:p>
        </p:txBody>
      </p:sp>
      <p:sp>
        <p:nvSpPr>
          <p:cNvPr id="3" name="Content Placeholder 2">
            <a:extLst>
              <a:ext uri="{FF2B5EF4-FFF2-40B4-BE49-F238E27FC236}">
                <a16:creationId xmlns:a16="http://schemas.microsoft.com/office/drawing/2014/main" id="{82F24F1A-544A-E81F-1EED-85AE47B4851A}"/>
              </a:ext>
            </a:extLst>
          </p:cNvPr>
          <p:cNvSpPr>
            <a:spLocks noGrp="1"/>
          </p:cNvSpPr>
          <p:nvPr>
            <p:ph sz="quarter" idx="12"/>
          </p:nvPr>
        </p:nvSpPr>
        <p:spPr/>
        <p:txBody>
          <a:bodyPr/>
          <a:lstStyle/>
          <a:p>
            <a:pPr marL="812800" lvl="1" indent="-369888">
              <a:buFont typeface="Courier New" panose="02070309020205020404" pitchFamily="49" charset="0"/>
              <a:buChar char="o"/>
            </a:pPr>
            <a:r>
              <a:rPr lang="en-US" b="1" dirty="0">
                <a:solidFill>
                  <a:schemeClr val="accent2"/>
                </a:solidFill>
              </a:rPr>
              <a:t>Economic Entity Assumption: </a:t>
            </a:r>
            <a:r>
              <a:rPr lang="en-US" dirty="0"/>
              <a:t>requires that the activities of the entity be kept separate and distinct from the activities of its owner and all other economic entities.</a:t>
            </a:r>
          </a:p>
          <a:p>
            <a:pPr marL="1168400" lvl="2" indent="-361950">
              <a:buClr>
                <a:schemeClr val="accent2"/>
              </a:buClr>
              <a:buFont typeface="Wingdings" panose="05000000000000000000" pitchFamily="2" charset="2"/>
              <a:buChar char="§"/>
            </a:pPr>
            <a:r>
              <a:rPr lang="en-US" sz="2400" dirty="0"/>
              <a:t>Business entities to be treated as separate legal and financial entities. Typical entity forms are proprietorship, partnership, corporation.</a:t>
            </a:r>
          </a:p>
          <a:p>
            <a:pPr marL="1168400" lvl="2" indent="-361950">
              <a:buClr>
                <a:schemeClr val="accent2"/>
              </a:buClr>
              <a:buFont typeface="Wingdings" panose="05000000000000000000" pitchFamily="2" charset="2"/>
              <a:buChar char="§"/>
            </a:pPr>
            <a:r>
              <a:rPr lang="en-US" sz="2400" dirty="0"/>
              <a:t>This means that you must maintain separate accounting records and bank accounts for each entity, and not intermix with them the assets and liabilities of its owners or business partners. (i.e., CEO’s account is not the company’s account)</a:t>
            </a:r>
          </a:p>
          <a:p>
            <a:endParaRPr lang="en-US" dirty="0"/>
          </a:p>
        </p:txBody>
      </p:sp>
      <p:sp>
        <p:nvSpPr>
          <p:cNvPr id="4" name="Content Placeholder 3">
            <a:extLst>
              <a:ext uri="{FF2B5EF4-FFF2-40B4-BE49-F238E27FC236}">
                <a16:creationId xmlns:a16="http://schemas.microsoft.com/office/drawing/2014/main" id="{E2AE0983-E508-3D6B-52F4-7DC677F48F54}"/>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2997026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a:xfrm>
            <a:off x="513862" y="397625"/>
            <a:ext cx="8404670" cy="849312"/>
          </a:xfrm>
        </p:spPr>
        <p:txBody>
          <a:bodyPr>
            <a:noAutofit/>
          </a:bodyPr>
          <a:lstStyle/>
          <a:p>
            <a:r>
              <a:rPr lang="en-GB" dirty="0"/>
              <a:t>DO IT! 2: Building Blocks of Accounting</a:t>
            </a:r>
            <a:endParaRPr lang="en-IN" dirty="0"/>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0"/>
          </p:nvPr>
        </p:nvSpPr>
        <p:spPr>
          <a:xfrm>
            <a:off x="514349" y="1679575"/>
            <a:ext cx="8220075" cy="4718170"/>
          </a:xfrm>
        </p:spPr>
        <p:txBody>
          <a:bodyPr>
            <a:noAutofit/>
          </a:bodyPr>
          <a:lstStyle/>
          <a:p>
            <a:pPr marL="0" indent="0" algn="l">
              <a:lnSpc>
                <a:spcPct val="100000"/>
              </a:lnSpc>
              <a:spcBef>
                <a:spcPts val="624"/>
              </a:spcBef>
              <a:spcAft>
                <a:spcPts val="1200"/>
              </a:spcAft>
              <a:buNone/>
            </a:pPr>
            <a:r>
              <a:rPr lang="en-US" sz="2000" b="0" i="0" u="none" strike="noStrike" baseline="0" dirty="0"/>
              <a:t>Indicate whether each of the five statements presented below is true or false. If false, indicate how to correct the statement.</a:t>
            </a:r>
          </a:p>
          <a:p>
            <a:pPr marL="447675" indent="-447675" algn="l">
              <a:lnSpc>
                <a:spcPct val="100000"/>
              </a:lnSpc>
              <a:spcBef>
                <a:spcPts val="624"/>
              </a:spcBef>
              <a:buFont typeface="+mj-lt"/>
              <a:buAutoNum type="arabicPeriod"/>
            </a:pPr>
            <a:r>
              <a:rPr lang="en-US" sz="2000" b="0" i="0" u="none" strike="noStrike" baseline="0" dirty="0"/>
              <a:t>Ethics are the standards of conduct by which actions are judged as right or wrong, honest or dishonest, fair or not fair.</a:t>
            </a:r>
          </a:p>
          <a:p>
            <a:pPr marL="447675" indent="-447675" algn="l">
              <a:lnSpc>
                <a:spcPct val="100000"/>
              </a:lnSpc>
              <a:spcBef>
                <a:spcPts val="624"/>
              </a:spcBef>
              <a:buFont typeface="+mj-lt"/>
              <a:buAutoNum type="arabicPeriod"/>
            </a:pPr>
            <a:r>
              <a:rPr lang="en-US" sz="2000" b="0" i="0" u="none" strike="noStrike" baseline="0" dirty="0"/>
              <a:t>The primary accounting standard-setting body headquartered in London is the International Accounting Standards Board (IASB).</a:t>
            </a:r>
          </a:p>
          <a:p>
            <a:pPr marL="447675" indent="-447675" algn="l">
              <a:lnSpc>
                <a:spcPct val="100000"/>
              </a:lnSpc>
              <a:spcBef>
                <a:spcPts val="624"/>
              </a:spcBef>
              <a:buFont typeface="+mj-lt"/>
              <a:buAutoNum type="arabicPeriod"/>
            </a:pPr>
            <a:r>
              <a:rPr lang="en-US" sz="2000" b="0" i="0" u="none" strike="noStrike" baseline="0" dirty="0"/>
              <a:t>An asset recorded using the historical cost basis results in recording assets at their cost. In later periods, however, the current value of the asset must be used if current value is higher than its cost.</a:t>
            </a:r>
          </a:p>
          <a:p>
            <a:pPr marL="447675" indent="-447675" algn="l">
              <a:lnSpc>
                <a:spcPct val="100000"/>
              </a:lnSpc>
              <a:spcBef>
                <a:spcPts val="624"/>
              </a:spcBef>
              <a:buFont typeface="+mj-lt"/>
              <a:buAutoNum type="arabicPeriod"/>
            </a:pPr>
            <a:r>
              <a:rPr lang="en-US" sz="2000" b="0" i="0" u="none" strike="noStrike" baseline="0" dirty="0"/>
              <a:t>Relevance means that financial information matches what really happened; the information is factual.</a:t>
            </a:r>
          </a:p>
          <a:p>
            <a:pPr marL="447675" indent="-447675" algn="l">
              <a:lnSpc>
                <a:spcPct val="100000"/>
              </a:lnSpc>
              <a:spcBef>
                <a:spcPts val="624"/>
              </a:spcBef>
              <a:buFont typeface="+mj-lt"/>
              <a:buAutoNum type="arabicPeriod"/>
            </a:pPr>
            <a:r>
              <a:rPr lang="en-US" sz="2000" b="0" i="0" u="none" strike="noStrike" baseline="0" dirty="0"/>
              <a:t>A business owner’s personal expenses must be separated from expenses of the business to comply with accounting’s economic entity assumption.</a:t>
            </a:r>
            <a:endParaRPr lang="en-US" sz="2000" dirty="0"/>
          </a:p>
        </p:txBody>
      </p:sp>
      <p:sp>
        <p:nvSpPr>
          <p:cNvPr id="11" name="Content Placeholder 5">
            <a:extLst>
              <a:ext uri="{FF2B5EF4-FFF2-40B4-BE49-F238E27FC236}">
                <a16:creationId xmlns:a16="http://schemas.microsoft.com/office/drawing/2014/main" id="{93A4DB58-42D7-B64C-679C-51BF3E762BEC}"/>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8292236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a:xfrm>
            <a:off x="513862" y="397625"/>
            <a:ext cx="8492352" cy="849312"/>
          </a:xfrm>
        </p:spPr>
        <p:txBody>
          <a:bodyPr>
            <a:noAutofit/>
          </a:bodyPr>
          <a:lstStyle/>
          <a:p>
            <a:r>
              <a:rPr lang="en-GB" dirty="0"/>
              <a:t>DO IT! 2: Building Blocks of Accounting – Solution</a:t>
            </a:r>
            <a:endParaRPr lang="en-IN" dirty="0"/>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0"/>
          </p:nvPr>
        </p:nvSpPr>
        <p:spPr>
          <a:xfrm>
            <a:off x="514349" y="1679575"/>
            <a:ext cx="8404183" cy="4483230"/>
          </a:xfrm>
        </p:spPr>
        <p:txBody>
          <a:bodyPr>
            <a:noAutofit/>
          </a:bodyPr>
          <a:lstStyle/>
          <a:p>
            <a:pPr marL="447675" indent="-447675">
              <a:lnSpc>
                <a:spcPct val="100000"/>
              </a:lnSpc>
              <a:spcBef>
                <a:spcPts val="624"/>
              </a:spcBef>
              <a:buAutoNum type="arabicPeriod"/>
            </a:pPr>
            <a:r>
              <a:rPr lang="en-US" sz="2600" b="1" dirty="0"/>
              <a:t>True.</a:t>
            </a:r>
          </a:p>
          <a:p>
            <a:pPr marL="447675" indent="-447675">
              <a:lnSpc>
                <a:spcPct val="100000"/>
              </a:lnSpc>
              <a:spcBef>
                <a:spcPts val="624"/>
              </a:spcBef>
              <a:buAutoNum type="arabicPeriod"/>
            </a:pPr>
            <a:r>
              <a:rPr lang="en-US" sz="2600" b="1" dirty="0"/>
              <a:t>True.</a:t>
            </a:r>
          </a:p>
          <a:p>
            <a:pPr marL="447675" indent="-447675">
              <a:lnSpc>
                <a:spcPct val="100000"/>
              </a:lnSpc>
              <a:spcBef>
                <a:spcPts val="624"/>
              </a:spcBef>
              <a:buAutoNum type="arabicPeriod"/>
            </a:pPr>
            <a:r>
              <a:rPr lang="en-US" sz="2600" b="1" dirty="0"/>
              <a:t>False.</a:t>
            </a:r>
            <a:br>
              <a:rPr lang="en-US" sz="2600" dirty="0"/>
            </a:br>
            <a:r>
              <a:rPr lang="en-CA" sz="2600" dirty="0"/>
              <a:t>Assets recorded using the historical cost basis are not adjusted in later periods to current value. They remain at their original cost. </a:t>
            </a:r>
          </a:p>
          <a:p>
            <a:pPr marL="447675" indent="-447675">
              <a:lnSpc>
                <a:spcPct val="100000"/>
              </a:lnSpc>
              <a:spcBef>
                <a:spcPts val="624"/>
              </a:spcBef>
              <a:buAutoNum type="arabicPeriod"/>
            </a:pPr>
            <a:r>
              <a:rPr lang="en-US" sz="2600" b="1" dirty="0"/>
              <a:t>False.</a:t>
            </a:r>
            <a:br>
              <a:rPr lang="en-US" sz="2600" dirty="0"/>
            </a:br>
            <a:r>
              <a:rPr lang="en-US" sz="2600" dirty="0"/>
              <a:t>Faithful representation means that financial information matches what really happened; the information is factual. </a:t>
            </a:r>
          </a:p>
          <a:p>
            <a:pPr marL="447675" indent="-447675">
              <a:lnSpc>
                <a:spcPct val="100000"/>
              </a:lnSpc>
              <a:spcBef>
                <a:spcPts val="624"/>
              </a:spcBef>
              <a:buAutoNum type="arabicPeriod"/>
            </a:pPr>
            <a:r>
              <a:rPr lang="en-US" sz="2600" b="1" dirty="0"/>
              <a:t>True.</a:t>
            </a:r>
          </a:p>
        </p:txBody>
      </p:sp>
      <p:sp>
        <p:nvSpPr>
          <p:cNvPr id="11" name="Content Placeholder 5">
            <a:extLst>
              <a:ext uri="{FF2B5EF4-FFF2-40B4-BE49-F238E27FC236}">
                <a16:creationId xmlns:a16="http://schemas.microsoft.com/office/drawing/2014/main" id="{BDD78EFF-9597-B4CA-F877-A97142A580C6}"/>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806963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a:xfrm>
            <a:off x="514350" y="3004344"/>
            <a:ext cx="8115301" cy="849312"/>
          </a:xfrm>
        </p:spPr>
        <p:txBody>
          <a:bodyPr>
            <a:normAutofit fontScale="90000"/>
          </a:bodyPr>
          <a:lstStyle/>
          <a:p>
            <a:r>
              <a:rPr lang="en-IN" b="1" dirty="0">
                <a:highlight>
                  <a:srgbClr val="FFFF00"/>
                </a:highlight>
              </a:rPr>
              <a:t>Learning Objective 3 (IMPORTANT)</a:t>
            </a:r>
            <a:br>
              <a:rPr lang="en-IN" b="1" dirty="0"/>
            </a:br>
            <a:r>
              <a:rPr lang="en-US" b="1" dirty="0"/>
              <a:t>State the accounting equation, and define its components. </a:t>
            </a:r>
            <a:endParaRPr lang="en-IN" dirty="0"/>
          </a:p>
        </p:txBody>
      </p:sp>
      <p:sp>
        <p:nvSpPr>
          <p:cNvPr id="7" name="Content Placeholder 5">
            <a:extLst>
              <a:ext uri="{FF2B5EF4-FFF2-40B4-BE49-F238E27FC236}">
                <a16:creationId xmlns:a16="http://schemas.microsoft.com/office/drawing/2014/main" id="{8E6FCA96-C300-F267-C6BA-96FB6DFEAD62}"/>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653545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5AF03-27B3-9A8B-AF61-BD9EAB4FE0B6}"/>
              </a:ext>
            </a:extLst>
          </p:cNvPr>
          <p:cNvSpPr>
            <a:spLocks noGrp="1"/>
          </p:cNvSpPr>
          <p:nvPr>
            <p:ph type="title"/>
          </p:nvPr>
        </p:nvSpPr>
        <p:spPr/>
        <p:txBody>
          <a:bodyPr/>
          <a:lstStyle/>
          <a:p>
            <a:r>
              <a:rPr lang="en-US" dirty="0"/>
              <a:t>What do you think of accounting?</a:t>
            </a:r>
          </a:p>
        </p:txBody>
      </p:sp>
      <p:sp>
        <p:nvSpPr>
          <p:cNvPr id="3" name="Content Placeholder 2">
            <a:extLst>
              <a:ext uri="{FF2B5EF4-FFF2-40B4-BE49-F238E27FC236}">
                <a16:creationId xmlns:a16="http://schemas.microsoft.com/office/drawing/2014/main" id="{5A3CCD6B-AD58-5D53-E0B9-1C9D491D8FFC}"/>
              </a:ext>
            </a:extLst>
          </p:cNvPr>
          <p:cNvSpPr>
            <a:spLocks noGrp="1"/>
          </p:cNvSpPr>
          <p:nvPr>
            <p:ph sz="quarter" idx="12"/>
          </p:nvPr>
        </p:nvSpPr>
        <p:spPr/>
        <p:txBody>
          <a:bodyPr/>
          <a:lstStyle/>
          <a:p>
            <a:pPr marL="0" indent="0">
              <a:buNone/>
            </a:pPr>
            <a:r>
              <a:rPr lang="en-US" dirty="0"/>
              <a:t>Common perceptions</a:t>
            </a:r>
          </a:p>
          <a:p>
            <a:r>
              <a:rPr lang="en-US" dirty="0">
                <a:solidFill>
                  <a:srgbClr val="FF0000"/>
                </a:solidFill>
              </a:rPr>
              <a:t>Accounting is boring</a:t>
            </a:r>
          </a:p>
          <a:p>
            <a:pPr lvl="1"/>
            <a:r>
              <a:rPr lang="en-US" dirty="0"/>
              <a:t>Can be true in beginning. Has lot of concepts &amp; assumptions that you must grasp. </a:t>
            </a:r>
          </a:p>
          <a:p>
            <a:pPr lvl="1"/>
            <a:r>
              <a:rPr lang="en-US" dirty="0"/>
              <a:t>But it can be interesting if you learn to connect the dots – i.e., link concepts to real-world examples</a:t>
            </a:r>
          </a:p>
          <a:p>
            <a:pPr lvl="1"/>
            <a:endParaRPr lang="en-US" dirty="0"/>
          </a:p>
          <a:p>
            <a:r>
              <a:rPr lang="en-US" dirty="0">
                <a:solidFill>
                  <a:srgbClr val="FF0000"/>
                </a:solidFill>
              </a:rPr>
              <a:t>Accounting is useless</a:t>
            </a:r>
          </a:p>
          <a:p>
            <a:pPr lvl="1"/>
            <a:r>
              <a:rPr lang="en-US" dirty="0"/>
              <a:t>You will use accounting to understand how businesses speak to investors</a:t>
            </a:r>
          </a:p>
          <a:p>
            <a:pPr lvl="1"/>
            <a:endParaRPr lang="en-US" dirty="0"/>
          </a:p>
        </p:txBody>
      </p:sp>
      <p:sp>
        <p:nvSpPr>
          <p:cNvPr id="4" name="Content Placeholder 3">
            <a:extLst>
              <a:ext uri="{FF2B5EF4-FFF2-40B4-BE49-F238E27FC236}">
                <a16:creationId xmlns:a16="http://schemas.microsoft.com/office/drawing/2014/main" id="{2F3DFA24-6366-8637-D45E-C09E49600DCF}"/>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75426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5004B-594A-30CD-EBD0-63C66919084F}"/>
              </a:ext>
            </a:extLst>
          </p:cNvPr>
          <p:cNvSpPr>
            <a:spLocks noGrp="1"/>
          </p:cNvSpPr>
          <p:nvPr>
            <p:ph type="title"/>
          </p:nvPr>
        </p:nvSpPr>
        <p:spPr/>
        <p:txBody>
          <a:bodyPr/>
          <a:lstStyle/>
          <a:p>
            <a:r>
              <a:rPr lang="en-IN" dirty="0"/>
              <a:t>The Accounting Equation </a:t>
            </a:r>
          </a:p>
        </p:txBody>
      </p:sp>
      <p:sp>
        <p:nvSpPr>
          <p:cNvPr id="4" name="Content Placeholder 3">
            <a:extLst>
              <a:ext uri="{FF2B5EF4-FFF2-40B4-BE49-F238E27FC236}">
                <a16:creationId xmlns:a16="http://schemas.microsoft.com/office/drawing/2014/main" id="{90A412E0-6897-C2B8-35C3-62722AFBCD73}"/>
              </a:ext>
            </a:extLst>
          </p:cNvPr>
          <p:cNvSpPr>
            <a:spLocks noGrp="1"/>
          </p:cNvSpPr>
          <p:nvPr>
            <p:ph sz="quarter" idx="12"/>
          </p:nvPr>
        </p:nvSpPr>
        <p:spPr>
          <a:xfrm>
            <a:off x="513862" y="1424066"/>
            <a:ext cx="8115301" cy="605702"/>
          </a:xfrm>
        </p:spPr>
        <p:txBody>
          <a:bodyPr>
            <a:noAutofit/>
          </a:bodyPr>
          <a:lstStyle/>
          <a:p>
            <a:pPr marL="0" indent="0">
              <a:buNone/>
            </a:pPr>
            <a:r>
              <a:rPr lang="en-US" b="1" dirty="0">
                <a:solidFill>
                  <a:schemeClr val="accent2"/>
                </a:solidFill>
              </a:rPr>
              <a:t>The Basic Accounting Equation</a:t>
            </a:r>
          </a:p>
        </p:txBody>
      </p:sp>
      <p:graphicFrame>
        <p:nvGraphicFramePr>
          <p:cNvPr id="9" name="Table 9">
            <a:extLst>
              <a:ext uri="{FF2B5EF4-FFF2-40B4-BE49-F238E27FC236}">
                <a16:creationId xmlns:a16="http://schemas.microsoft.com/office/drawing/2014/main" id="{93074455-BA72-302C-560D-E50D4A0A229B}"/>
              </a:ext>
            </a:extLst>
          </p:cNvPr>
          <p:cNvGraphicFramePr>
            <a:graphicFrameLocks noGrp="1"/>
          </p:cNvGraphicFramePr>
          <p:nvPr>
            <p:ph type="tbl" sz="quarter" idx="19"/>
            <p:extLst>
              <p:ext uri="{D42A27DB-BD31-4B8C-83A1-F6EECF244321}">
                <p14:modId xmlns:p14="http://schemas.microsoft.com/office/powerpoint/2010/main" val="3526943989"/>
              </p:ext>
            </p:extLst>
          </p:nvPr>
        </p:nvGraphicFramePr>
        <p:xfrm>
          <a:off x="678682" y="2029768"/>
          <a:ext cx="7307242" cy="640080"/>
        </p:xfrm>
        <a:graphic>
          <a:graphicData uri="http://schemas.openxmlformats.org/drawingml/2006/table">
            <a:tbl>
              <a:tblPr firstRow="1" bandRow="1"/>
              <a:tblGrid>
                <a:gridCol w="1679928">
                  <a:extLst>
                    <a:ext uri="{9D8B030D-6E8A-4147-A177-3AD203B41FA5}">
                      <a16:colId xmlns:a16="http://schemas.microsoft.com/office/drawing/2014/main" val="1640511089"/>
                    </a:ext>
                  </a:extLst>
                </a:gridCol>
                <a:gridCol w="973222">
                  <a:extLst>
                    <a:ext uri="{9D8B030D-6E8A-4147-A177-3AD203B41FA5}">
                      <a16:colId xmlns:a16="http://schemas.microsoft.com/office/drawing/2014/main" val="721699249"/>
                    </a:ext>
                  </a:extLst>
                </a:gridCol>
                <a:gridCol w="2008296">
                  <a:extLst>
                    <a:ext uri="{9D8B030D-6E8A-4147-A177-3AD203B41FA5}">
                      <a16:colId xmlns:a16="http://schemas.microsoft.com/office/drawing/2014/main" val="1328721469"/>
                    </a:ext>
                  </a:extLst>
                </a:gridCol>
                <a:gridCol w="973222">
                  <a:extLst>
                    <a:ext uri="{9D8B030D-6E8A-4147-A177-3AD203B41FA5}">
                      <a16:colId xmlns:a16="http://schemas.microsoft.com/office/drawing/2014/main" val="3215234043"/>
                    </a:ext>
                  </a:extLst>
                </a:gridCol>
                <a:gridCol w="1672574">
                  <a:extLst>
                    <a:ext uri="{9D8B030D-6E8A-4147-A177-3AD203B41FA5}">
                      <a16:colId xmlns:a16="http://schemas.microsoft.com/office/drawing/2014/main" val="3030676050"/>
                    </a:ext>
                  </a:extLst>
                </a:gridCol>
              </a:tblGrid>
              <a:tr h="370840">
                <a:tc>
                  <a:txBody>
                    <a:bodyPr/>
                    <a:lstStyle/>
                    <a:p>
                      <a:pPr algn="ctr"/>
                      <a:r>
                        <a:rPr lang="en-GB" sz="1800" b="1" dirty="0">
                          <a:solidFill>
                            <a:srgbClr val="FF0000"/>
                          </a:solidFill>
                        </a:rPr>
                        <a:t>A</a:t>
                      </a:r>
                      <a:r>
                        <a:rPr lang="en-GB" sz="1800" b="1" dirty="0"/>
                        <a:t>ssets</a:t>
                      </a:r>
                      <a:endParaRPr lang="en-IN" sz="1800" dirty="0"/>
                    </a:p>
                  </a:txBody>
                  <a:tcPr marL="420165" marR="420165" anchor="ctr">
                    <a:lnR w="12700" cap="flat" cmpd="sng" algn="ctr">
                      <a:noFill/>
                      <a:prstDash val="solid"/>
                      <a:round/>
                      <a:headEnd type="none" w="med" len="med"/>
                      <a:tailEnd type="none" w="med" len="med"/>
                    </a:lnR>
                  </a:tcPr>
                </a:tc>
                <a:tc>
                  <a:txBody>
                    <a:bodyPr/>
                    <a:lstStyle/>
                    <a:p>
                      <a:pPr marL="0" indent="0" algn="ctr"/>
                      <a:r>
                        <a:rPr lang="en-US" sz="1800" dirty="0"/>
                        <a:t>=</a:t>
                      </a:r>
                      <a:endParaRPr lang="en-IN" sz="1800" dirty="0"/>
                    </a:p>
                  </a:txBody>
                  <a:tcPr marL="420165" marR="4201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GB" sz="1800" b="1" dirty="0">
                          <a:solidFill>
                            <a:srgbClr val="FF0000"/>
                          </a:solidFill>
                        </a:rPr>
                        <a:t>L</a:t>
                      </a:r>
                      <a:r>
                        <a:rPr lang="en-GB" sz="1800" b="1" dirty="0"/>
                        <a:t>iabilities</a:t>
                      </a:r>
                      <a:endParaRPr lang="en-IN" sz="1800" dirty="0"/>
                    </a:p>
                  </a:txBody>
                  <a:tcPr marL="420165" marR="4201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GB" sz="1800" b="1" dirty="0"/>
                        <a:t>+</a:t>
                      </a:r>
                      <a:endParaRPr lang="en-IN" sz="1800" dirty="0"/>
                    </a:p>
                  </a:txBody>
                  <a:tcPr marL="420165" marR="4201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GB" sz="1800" b="1" dirty="0">
                          <a:solidFill>
                            <a:srgbClr val="FF0000"/>
                          </a:solidFill>
                        </a:rPr>
                        <a:t>O</a:t>
                      </a:r>
                      <a:r>
                        <a:rPr lang="en-GB" sz="1800" b="1" dirty="0"/>
                        <a:t>wner’s </a:t>
                      </a:r>
                      <a:r>
                        <a:rPr lang="en-GB" sz="1800" b="1" dirty="0">
                          <a:solidFill>
                            <a:srgbClr val="FF0000"/>
                          </a:solidFill>
                        </a:rPr>
                        <a:t>E</a:t>
                      </a:r>
                      <a:r>
                        <a:rPr lang="en-GB" sz="1800" b="1" dirty="0"/>
                        <a:t>quity</a:t>
                      </a:r>
                      <a:endParaRPr lang="en-IN" sz="1800" dirty="0"/>
                    </a:p>
                  </a:txBody>
                  <a:tcPr marL="420165" marR="420165" anchor="ctr">
                    <a:lnL w="12700" cap="flat" cmpd="sng" algn="ctr">
                      <a:noFill/>
                      <a:prstDash val="solid"/>
                      <a:round/>
                      <a:headEnd type="none" w="med" len="med"/>
                      <a:tailEnd type="none" w="med" len="med"/>
                    </a:lnL>
                  </a:tcPr>
                </a:tc>
                <a:extLst>
                  <a:ext uri="{0D108BD9-81ED-4DB2-BD59-A6C34878D82A}">
                    <a16:rowId xmlns:a16="http://schemas.microsoft.com/office/drawing/2014/main" val="3826314596"/>
                  </a:ext>
                </a:extLst>
              </a:tr>
            </a:tbl>
          </a:graphicData>
        </a:graphic>
      </p:graphicFrame>
      <p:sp>
        <p:nvSpPr>
          <p:cNvPr id="18" name="Content Placeholder 17">
            <a:extLst>
              <a:ext uri="{FF2B5EF4-FFF2-40B4-BE49-F238E27FC236}">
                <a16:creationId xmlns:a16="http://schemas.microsoft.com/office/drawing/2014/main" id="{49927494-865F-586E-5A2A-E3DC2929379C}"/>
              </a:ext>
            </a:extLst>
          </p:cNvPr>
          <p:cNvSpPr>
            <a:spLocks noGrp="1"/>
          </p:cNvSpPr>
          <p:nvPr>
            <p:ph sz="quarter" idx="21"/>
          </p:nvPr>
        </p:nvSpPr>
        <p:spPr>
          <a:xfrm>
            <a:off x="678682" y="2677313"/>
            <a:ext cx="8115300" cy="365125"/>
          </a:xfrm>
        </p:spPr>
        <p:txBody>
          <a:bodyPr>
            <a:normAutofit lnSpcReduction="10000"/>
          </a:bodyPr>
          <a:lstStyle/>
          <a:p>
            <a:pPr marL="0" indent="0">
              <a:buNone/>
            </a:pPr>
            <a:r>
              <a:rPr lang="en-CA" sz="2000" b="1" dirty="0"/>
              <a:t>Illustration 1.6: </a:t>
            </a:r>
            <a:r>
              <a:rPr lang="en-CA" sz="2000" dirty="0"/>
              <a:t>The basic accounting equation.</a:t>
            </a:r>
          </a:p>
        </p:txBody>
      </p:sp>
      <p:sp>
        <p:nvSpPr>
          <p:cNvPr id="16" name="Content Placeholder 15">
            <a:extLst>
              <a:ext uri="{FF2B5EF4-FFF2-40B4-BE49-F238E27FC236}">
                <a16:creationId xmlns:a16="http://schemas.microsoft.com/office/drawing/2014/main" id="{B23E60EA-E9C5-0B60-882D-0BC2E66652E0}"/>
              </a:ext>
            </a:extLst>
          </p:cNvPr>
          <p:cNvSpPr>
            <a:spLocks noGrp="1"/>
          </p:cNvSpPr>
          <p:nvPr>
            <p:ph sz="quarter" idx="20"/>
          </p:nvPr>
        </p:nvSpPr>
        <p:spPr>
          <a:xfrm>
            <a:off x="603526" y="3532340"/>
            <a:ext cx="8465318" cy="2406235"/>
          </a:xfrm>
        </p:spPr>
        <p:txBody>
          <a:bodyPr>
            <a:normAutofit/>
          </a:bodyPr>
          <a:lstStyle/>
          <a:p>
            <a:pPr marL="0" indent="0">
              <a:buNone/>
            </a:pPr>
            <a:r>
              <a:rPr lang="en-US" sz="2400" b="1" dirty="0">
                <a:solidFill>
                  <a:srgbClr val="FF0000"/>
                </a:solidFill>
              </a:rPr>
              <a:t>A</a:t>
            </a:r>
            <a:r>
              <a:rPr lang="en-US" sz="2400" b="1" dirty="0">
                <a:solidFill>
                  <a:schemeClr val="accent2"/>
                </a:solidFill>
              </a:rPr>
              <a:t>ssets:</a:t>
            </a:r>
            <a:r>
              <a:rPr lang="en-US" sz="2400" dirty="0"/>
              <a:t> resources a business owns.</a:t>
            </a:r>
          </a:p>
          <a:p>
            <a:pPr marL="0" indent="0">
              <a:buNone/>
            </a:pPr>
            <a:r>
              <a:rPr lang="en-US" sz="2400" b="1" dirty="0">
                <a:solidFill>
                  <a:srgbClr val="FF0000"/>
                </a:solidFill>
              </a:rPr>
              <a:t>L</a:t>
            </a:r>
            <a:r>
              <a:rPr lang="en-US" sz="2400" b="1" dirty="0">
                <a:solidFill>
                  <a:schemeClr val="accent2"/>
                </a:solidFill>
              </a:rPr>
              <a:t>iabilities:</a:t>
            </a:r>
            <a:r>
              <a:rPr lang="en-US" sz="2400" dirty="0"/>
              <a:t> claims against assets, i.e. existing debts and obligations. </a:t>
            </a:r>
          </a:p>
          <a:p>
            <a:pPr marL="0" indent="0">
              <a:buNone/>
            </a:pPr>
            <a:r>
              <a:rPr lang="en-US" sz="2400" b="1" dirty="0">
                <a:solidFill>
                  <a:srgbClr val="FF0000"/>
                </a:solidFill>
              </a:rPr>
              <a:t>O</a:t>
            </a:r>
            <a:r>
              <a:rPr lang="en-US" sz="2400" b="1" dirty="0">
                <a:solidFill>
                  <a:schemeClr val="accent2"/>
                </a:solidFill>
              </a:rPr>
              <a:t>wner’s </a:t>
            </a:r>
            <a:r>
              <a:rPr lang="en-US" sz="2400" b="1" dirty="0">
                <a:solidFill>
                  <a:srgbClr val="FF0000"/>
                </a:solidFill>
              </a:rPr>
              <a:t>E</a:t>
            </a:r>
            <a:r>
              <a:rPr lang="en-US" sz="2400" b="1" dirty="0">
                <a:solidFill>
                  <a:schemeClr val="accent2"/>
                </a:solidFill>
              </a:rPr>
              <a:t>quity:</a:t>
            </a:r>
            <a:r>
              <a:rPr lang="en-US" sz="2400" dirty="0"/>
              <a:t> the ownership claim on a company’s total assets.</a:t>
            </a:r>
          </a:p>
          <a:p>
            <a:pPr marL="0" indent="0">
              <a:buNone/>
            </a:pPr>
            <a:endParaRPr lang="en-US" sz="2400" dirty="0"/>
          </a:p>
          <a:p>
            <a:pPr marL="0" indent="0">
              <a:buNone/>
            </a:pPr>
            <a:r>
              <a:rPr lang="en-US" sz="2400" dirty="0"/>
              <a:t>A = L + OE</a:t>
            </a:r>
          </a:p>
        </p:txBody>
      </p:sp>
      <p:sp>
        <p:nvSpPr>
          <p:cNvPr id="15" name="Content Placeholder 5">
            <a:extLst>
              <a:ext uri="{FF2B5EF4-FFF2-40B4-BE49-F238E27FC236}">
                <a16:creationId xmlns:a16="http://schemas.microsoft.com/office/drawing/2014/main" id="{A9BEF54C-0A01-2B4B-121C-87C9584F6618}"/>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300965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D831-39C0-B4B8-A51F-49AB980EBAF2}"/>
              </a:ext>
            </a:extLst>
          </p:cNvPr>
          <p:cNvSpPr>
            <a:spLocks noGrp="1"/>
          </p:cNvSpPr>
          <p:nvPr>
            <p:ph type="title"/>
          </p:nvPr>
        </p:nvSpPr>
        <p:spPr/>
        <p:txBody>
          <a:bodyPr>
            <a:normAutofit/>
          </a:bodyPr>
          <a:lstStyle/>
          <a:p>
            <a:r>
              <a:rPr lang="en-US" dirty="0"/>
              <a:t>Left-hand side: Asset</a:t>
            </a:r>
          </a:p>
        </p:txBody>
      </p:sp>
      <p:sp>
        <p:nvSpPr>
          <p:cNvPr id="3" name="Content Placeholder 2">
            <a:extLst>
              <a:ext uri="{FF2B5EF4-FFF2-40B4-BE49-F238E27FC236}">
                <a16:creationId xmlns:a16="http://schemas.microsoft.com/office/drawing/2014/main" id="{B56A1227-327C-C00C-6188-7763B5EDF669}"/>
              </a:ext>
            </a:extLst>
          </p:cNvPr>
          <p:cNvSpPr>
            <a:spLocks noGrp="1"/>
          </p:cNvSpPr>
          <p:nvPr>
            <p:ph sz="quarter" idx="12"/>
          </p:nvPr>
        </p:nvSpPr>
        <p:spPr/>
        <p:txBody>
          <a:bodyPr>
            <a:normAutofit/>
          </a:bodyPr>
          <a:lstStyle/>
          <a:p>
            <a:endParaRPr lang="en-US" dirty="0"/>
          </a:p>
          <a:p>
            <a:r>
              <a:rPr lang="en-US" dirty="0"/>
              <a:t>Resources that a business owns</a:t>
            </a:r>
          </a:p>
          <a:p>
            <a:pPr lvl="1"/>
            <a:r>
              <a:rPr lang="en-US" dirty="0"/>
              <a:t>Can provide future services or economic benefit </a:t>
            </a:r>
          </a:p>
          <a:p>
            <a:endParaRPr lang="en-US" dirty="0"/>
          </a:p>
          <a:p>
            <a:r>
              <a:rPr lang="en-US" dirty="0"/>
              <a:t>Examples</a:t>
            </a:r>
          </a:p>
          <a:p>
            <a:pPr lvl="1"/>
            <a:r>
              <a:rPr lang="en-US" dirty="0"/>
              <a:t>Cash</a:t>
            </a:r>
          </a:p>
          <a:p>
            <a:pPr lvl="1"/>
            <a:r>
              <a:rPr lang="en-US" dirty="0"/>
              <a:t>Equipment</a:t>
            </a:r>
          </a:p>
          <a:p>
            <a:pPr lvl="1"/>
            <a:r>
              <a:rPr lang="en-US" dirty="0"/>
              <a:t>Building</a:t>
            </a:r>
          </a:p>
          <a:p>
            <a:pPr lvl="1"/>
            <a:r>
              <a:rPr lang="en-US" dirty="0"/>
              <a:t>Inventory</a:t>
            </a:r>
          </a:p>
          <a:p>
            <a:pPr lvl="1"/>
            <a:r>
              <a:rPr lang="en-US" dirty="0"/>
              <a:t>Receivables</a:t>
            </a:r>
          </a:p>
          <a:p>
            <a:pPr lvl="1"/>
            <a:endParaRPr lang="en-US" dirty="0"/>
          </a:p>
          <a:p>
            <a:pPr lvl="1"/>
            <a:endParaRPr lang="en-US" dirty="0"/>
          </a:p>
        </p:txBody>
      </p:sp>
      <p:sp>
        <p:nvSpPr>
          <p:cNvPr id="4" name="Content Placeholder 3">
            <a:extLst>
              <a:ext uri="{FF2B5EF4-FFF2-40B4-BE49-F238E27FC236}">
                <a16:creationId xmlns:a16="http://schemas.microsoft.com/office/drawing/2014/main" id="{8EFBB1FB-8F92-1F90-FABC-0648BA2BE369}"/>
              </a:ext>
            </a:extLst>
          </p:cNvPr>
          <p:cNvSpPr>
            <a:spLocks noGrp="1"/>
          </p:cNvSpPr>
          <p:nvPr>
            <p:ph sz="quarter" idx="25"/>
          </p:nvPr>
        </p:nvSpPr>
        <p:spPr/>
        <p:txBody>
          <a:bodyPr/>
          <a:lstStyle/>
          <a:p>
            <a:endParaRPr lang="en-US"/>
          </a:p>
        </p:txBody>
      </p:sp>
      <p:graphicFrame>
        <p:nvGraphicFramePr>
          <p:cNvPr id="5" name="Table 9">
            <a:extLst>
              <a:ext uri="{FF2B5EF4-FFF2-40B4-BE49-F238E27FC236}">
                <a16:creationId xmlns:a16="http://schemas.microsoft.com/office/drawing/2014/main" id="{5CF536F1-353A-F31E-17EA-665D277E8C09}"/>
              </a:ext>
            </a:extLst>
          </p:cNvPr>
          <p:cNvGraphicFramePr>
            <a:graphicFrameLocks/>
          </p:cNvGraphicFramePr>
          <p:nvPr>
            <p:extLst>
              <p:ext uri="{D42A27DB-BD31-4B8C-83A1-F6EECF244321}">
                <p14:modId xmlns:p14="http://schemas.microsoft.com/office/powerpoint/2010/main" val="2563095921"/>
              </p:ext>
            </p:extLst>
          </p:nvPr>
        </p:nvGraphicFramePr>
        <p:xfrm>
          <a:off x="677883" y="1104025"/>
          <a:ext cx="7307242" cy="640080"/>
        </p:xfrm>
        <a:graphic>
          <a:graphicData uri="http://schemas.openxmlformats.org/drawingml/2006/table">
            <a:tbl>
              <a:tblPr firstRow="1" bandRow="1"/>
              <a:tblGrid>
                <a:gridCol w="1679928">
                  <a:extLst>
                    <a:ext uri="{9D8B030D-6E8A-4147-A177-3AD203B41FA5}">
                      <a16:colId xmlns:a16="http://schemas.microsoft.com/office/drawing/2014/main" val="1640511089"/>
                    </a:ext>
                  </a:extLst>
                </a:gridCol>
                <a:gridCol w="973222">
                  <a:extLst>
                    <a:ext uri="{9D8B030D-6E8A-4147-A177-3AD203B41FA5}">
                      <a16:colId xmlns:a16="http://schemas.microsoft.com/office/drawing/2014/main" val="721699249"/>
                    </a:ext>
                  </a:extLst>
                </a:gridCol>
                <a:gridCol w="2008296">
                  <a:extLst>
                    <a:ext uri="{9D8B030D-6E8A-4147-A177-3AD203B41FA5}">
                      <a16:colId xmlns:a16="http://schemas.microsoft.com/office/drawing/2014/main" val="1328721469"/>
                    </a:ext>
                  </a:extLst>
                </a:gridCol>
                <a:gridCol w="973222">
                  <a:extLst>
                    <a:ext uri="{9D8B030D-6E8A-4147-A177-3AD203B41FA5}">
                      <a16:colId xmlns:a16="http://schemas.microsoft.com/office/drawing/2014/main" val="3215234043"/>
                    </a:ext>
                  </a:extLst>
                </a:gridCol>
                <a:gridCol w="1672574">
                  <a:extLst>
                    <a:ext uri="{9D8B030D-6E8A-4147-A177-3AD203B41FA5}">
                      <a16:colId xmlns:a16="http://schemas.microsoft.com/office/drawing/2014/main" val="3030676050"/>
                    </a:ext>
                  </a:extLst>
                </a:gridCol>
              </a:tblGrid>
              <a:tr h="370840">
                <a:tc>
                  <a:txBody>
                    <a:bodyPr/>
                    <a:lstStyle/>
                    <a:p>
                      <a:pPr algn="ctr"/>
                      <a:r>
                        <a:rPr lang="en-GB" sz="1800" b="1" dirty="0">
                          <a:solidFill>
                            <a:schemeClr val="tx1"/>
                          </a:solidFill>
                        </a:rPr>
                        <a:t>Assets</a:t>
                      </a:r>
                      <a:endParaRPr lang="en-IN" sz="1800" dirty="0">
                        <a:solidFill>
                          <a:schemeClr val="tx1"/>
                        </a:solidFill>
                      </a:endParaRPr>
                    </a:p>
                  </a:txBody>
                  <a:tcPr marL="420165" marR="420165" anchor="ctr">
                    <a:lnR w="12700" cap="flat" cmpd="sng" algn="ctr">
                      <a:noFill/>
                      <a:prstDash val="solid"/>
                      <a:round/>
                      <a:headEnd type="none" w="med" len="med"/>
                      <a:tailEnd type="none" w="med" len="med"/>
                    </a:lnR>
                  </a:tcPr>
                </a:tc>
                <a:tc>
                  <a:txBody>
                    <a:bodyPr/>
                    <a:lstStyle/>
                    <a:p>
                      <a:pPr marL="0" indent="0" algn="ctr"/>
                      <a:r>
                        <a:rPr lang="en-US" sz="1800" dirty="0"/>
                        <a:t>=</a:t>
                      </a:r>
                      <a:endParaRPr lang="en-IN" sz="1800" dirty="0"/>
                    </a:p>
                  </a:txBody>
                  <a:tcPr marL="420165" marR="4201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GB" sz="1800" b="1" dirty="0">
                          <a:solidFill>
                            <a:schemeClr val="bg2"/>
                          </a:solidFill>
                        </a:rPr>
                        <a:t>Liabilities</a:t>
                      </a:r>
                      <a:endParaRPr lang="en-IN" sz="1800" dirty="0">
                        <a:solidFill>
                          <a:schemeClr val="bg2"/>
                        </a:solidFill>
                      </a:endParaRPr>
                    </a:p>
                  </a:txBody>
                  <a:tcPr marL="420165" marR="4201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GB" sz="1800" b="1" dirty="0">
                          <a:solidFill>
                            <a:schemeClr val="bg2"/>
                          </a:solidFill>
                        </a:rPr>
                        <a:t>+</a:t>
                      </a:r>
                      <a:endParaRPr lang="en-IN" sz="1800" dirty="0">
                        <a:solidFill>
                          <a:schemeClr val="bg2"/>
                        </a:solidFill>
                      </a:endParaRPr>
                    </a:p>
                  </a:txBody>
                  <a:tcPr marL="420165" marR="4201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GB" sz="1800" b="1" dirty="0">
                          <a:solidFill>
                            <a:schemeClr val="bg2"/>
                          </a:solidFill>
                        </a:rPr>
                        <a:t>Owner’s Equity</a:t>
                      </a:r>
                      <a:endParaRPr lang="en-IN" sz="1800" dirty="0">
                        <a:solidFill>
                          <a:schemeClr val="bg2"/>
                        </a:solidFill>
                      </a:endParaRPr>
                    </a:p>
                  </a:txBody>
                  <a:tcPr marL="420165" marR="420165" anchor="ctr">
                    <a:lnL w="12700" cap="flat" cmpd="sng" algn="ctr">
                      <a:noFill/>
                      <a:prstDash val="solid"/>
                      <a:round/>
                      <a:headEnd type="none" w="med" len="med"/>
                      <a:tailEnd type="none" w="med" len="med"/>
                    </a:lnL>
                  </a:tcPr>
                </a:tc>
                <a:extLst>
                  <a:ext uri="{0D108BD9-81ED-4DB2-BD59-A6C34878D82A}">
                    <a16:rowId xmlns:a16="http://schemas.microsoft.com/office/drawing/2014/main" val="3826314596"/>
                  </a:ext>
                </a:extLst>
              </a:tr>
            </a:tbl>
          </a:graphicData>
        </a:graphic>
      </p:graphicFrame>
    </p:spTree>
    <p:extLst>
      <p:ext uri="{BB962C8B-B14F-4D97-AF65-F5344CB8AC3E}">
        <p14:creationId xmlns:p14="http://schemas.microsoft.com/office/powerpoint/2010/main" val="425968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D831-39C0-B4B8-A51F-49AB980EBAF2}"/>
              </a:ext>
            </a:extLst>
          </p:cNvPr>
          <p:cNvSpPr>
            <a:spLocks noGrp="1"/>
          </p:cNvSpPr>
          <p:nvPr>
            <p:ph type="title"/>
          </p:nvPr>
        </p:nvSpPr>
        <p:spPr/>
        <p:txBody>
          <a:bodyPr>
            <a:normAutofit/>
          </a:bodyPr>
          <a:lstStyle/>
          <a:p>
            <a:r>
              <a:rPr lang="en-US" dirty="0"/>
              <a:t>Right-hand side: Liabilities</a:t>
            </a:r>
          </a:p>
        </p:txBody>
      </p:sp>
      <p:sp>
        <p:nvSpPr>
          <p:cNvPr id="3" name="Content Placeholder 2">
            <a:extLst>
              <a:ext uri="{FF2B5EF4-FFF2-40B4-BE49-F238E27FC236}">
                <a16:creationId xmlns:a16="http://schemas.microsoft.com/office/drawing/2014/main" id="{B56A1227-327C-C00C-6188-7763B5EDF669}"/>
              </a:ext>
            </a:extLst>
          </p:cNvPr>
          <p:cNvSpPr>
            <a:spLocks noGrp="1"/>
          </p:cNvSpPr>
          <p:nvPr>
            <p:ph sz="quarter" idx="12"/>
          </p:nvPr>
        </p:nvSpPr>
        <p:spPr/>
        <p:txBody>
          <a:bodyPr>
            <a:normAutofit/>
          </a:bodyPr>
          <a:lstStyle/>
          <a:p>
            <a:endParaRPr lang="en-US" dirty="0"/>
          </a:p>
          <a:p>
            <a:r>
              <a:rPr lang="en-US" dirty="0"/>
              <a:t>Creditor’s claims on assets</a:t>
            </a:r>
          </a:p>
          <a:p>
            <a:pPr lvl="1"/>
            <a:endParaRPr lang="en-US" dirty="0"/>
          </a:p>
          <a:p>
            <a:r>
              <a:rPr lang="en-US" dirty="0"/>
              <a:t>Examples</a:t>
            </a:r>
          </a:p>
          <a:p>
            <a:pPr lvl="1"/>
            <a:r>
              <a:rPr lang="en-US" dirty="0"/>
              <a:t>Bank loan</a:t>
            </a:r>
          </a:p>
          <a:p>
            <a:pPr lvl="1"/>
            <a:r>
              <a:rPr lang="en-US" dirty="0"/>
              <a:t>Payable to supplier</a:t>
            </a:r>
          </a:p>
          <a:p>
            <a:pPr lvl="1"/>
            <a:r>
              <a:rPr lang="en-US" dirty="0"/>
              <a:t>Payable to employee</a:t>
            </a:r>
          </a:p>
          <a:p>
            <a:pPr lvl="1"/>
            <a:endParaRPr lang="en-US" dirty="0"/>
          </a:p>
          <a:p>
            <a:r>
              <a:rPr lang="en-US" dirty="0"/>
              <a:t>These are existing obligations and are unavoidable</a:t>
            </a:r>
          </a:p>
          <a:p>
            <a:pPr lvl="1"/>
            <a:endParaRPr lang="en-US" dirty="0"/>
          </a:p>
        </p:txBody>
      </p:sp>
      <p:sp>
        <p:nvSpPr>
          <p:cNvPr id="4" name="Content Placeholder 3">
            <a:extLst>
              <a:ext uri="{FF2B5EF4-FFF2-40B4-BE49-F238E27FC236}">
                <a16:creationId xmlns:a16="http://schemas.microsoft.com/office/drawing/2014/main" id="{8EFBB1FB-8F92-1F90-FABC-0648BA2BE369}"/>
              </a:ext>
            </a:extLst>
          </p:cNvPr>
          <p:cNvSpPr>
            <a:spLocks noGrp="1"/>
          </p:cNvSpPr>
          <p:nvPr>
            <p:ph sz="quarter" idx="25"/>
          </p:nvPr>
        </p:nvSpPr>
        <p:spPr/>
        <p:txBody>
          <a:bodyPr/>
          <a:lstStyle/>
          <a:p>
            <a:endParaRPr lang="en-US"/>
          </a:p>
        </p:txBody>
      </p:sp>
      <p:graphicFrame>
        <p:nvGraphicFramePr>
          <p:cNvPr id="5" name="Table 9">
            <a:extLst>
              <a:ext uri="{FF2B5EF4-FFF2-40B4-BE49-F238E27FC236}">
                <a16:creationId xmlns:a16="http://schemas.microsoft.com/office/drawing/2014/main" id="{5CF536F1-353A-F31E-17EA-665D277E8C09}"/>
              </a:ext>
            </a:extLst>
          </p:cNvPr>
          <p:cNvGraphicFramePr>
            <a:graphicFrameLocks/>
          </p:cNvGraphicFramePr>
          <p:nvPr>
            <p:extLst>
              <p:ext uri="{D42A27DB-BD31-4B8C-83A1-F6EECF244321}">
                <p14:modId xmlns:p14="http://schemas.microsoft.com/office/powerpoint/2010/main" val="263172794"/>
              </p:ext>
            </p:extLst>
          </p:nvPr>
        </p:nvGraphicFramePr>
        <p:xfrm>
          <a:off x="677883" y="1104025"/>
          <a:ext cx="7307242" cy="640080"/>
        </p:xfrm>
        <a:graphic>
          <a:graphicData uri="http://schemas.openxmlformats.org/drawingml/2006/table">
            <a:tbl>
              <a:tblPr firstRow="1" bandRow="1"/>
              <a:tblGrid>
                <a:gridCol w="1679928">
                  <a:extLst>
                    <a:ext uri="{9D8B030D-6E8A-4147-A177-3AD203B41FA5}">
                      <a16:colId xmlns:a16="http://schemas.microsoft.com/office/drawing/2014/main" val="1640511089"/>
                    </a:ext>
                  </a:extLst>
                </a:gridCol>
                <a:gridCol w="973222">
                  <a:extLst>
                    <a:ext uri="{9D8B030D-6E8A-4147-A177-3AD203B41FA5}">
                      <a16:colId xmlns:a16="http://schemas.microsoft.com/office/drawing/2014/main" val="721699249"/>
                    </a:ext>
                  </a:extLst>
                </a:gridCol>
                <a:gridCol w="2008296">
                  <a:extLst>
                    <a:ext uri="{9D8B030D-6E8A-4147-A177-3AD203B41FA5}">
                      <a16:colId xmlns:a16="http://schemas.microsoft.com/office/drawing/2014/main" val="1328721469"/>
                    </a:ext>
                  </a:extLst>
                </a:gridCol>
                <a:gridCol w="973222">
                  <a:extLst>
                    <a:ext uri="{9D8B030D-6E8A-4147-A177-3AD203B41FA5}">
                      <a16:colId xmlns:a16="http://schemas.microsoft.com/office/drawing/2014/main" val="3215234043"/>
                    </a:ext>
                  </a:extLst>
                </a:gridCol>
                <a:gridCol w="1672574">
                  <a:extLst>
                    <a:ext uri="{9D8B030D-6E8A-4147-A177-3AD203B41FA5}">
                      <a16:colId xmlns:a16="http://schemas.microsoft.com/office/drawing/2014/main" val="3030676050"/>
                    </a:ext>
                  </a:extLst>
                </a:gridCol>
              </a:tblGrid>
              <a:tr h="370840">
                <a:tc>
                  <a:txBody>
                    <a:bodyPr/>
                    <a:lstStyle/>
                    <a:p>
                      <a:pPr algn="ctr"/>
                      <a:r>
                        <a:rPr lang="en-GB" sz="1800" b="1" dirty="0">
                          <a:solidFill>
                            <a:schemeClr val="bg2"/>
                          </a:solidFill>
                        </a:rPr>
                        <a:t>Assets</a:t>
                      </a:r>
                      <a:endParaRPr lang="en-IN" sz="1800" dirty="0">
                        <a:solidFill>
                          <a:schemeClr val="bg2"/>
                        </a:solidFill>
                      </a:endParaRPr>
                    </a:p>
                  </a:txBody>
                  <a:tcPr marL="420165" marR="420165" anchor="ctr">
                    <a:lnR w="12700" cap="flat" cmpd="sng" algn="ctr">
                      <a:noFill/>
                      <a:prstDash val="solid"/>
                      <a:round/>
                      <a:headEnd type="none" w="med" len="med"/>
                      <a:tailEnd type="none" w="med" len="med"/>
                    </a:lnR>
                  </a:tcPr>
                </a:tc>
                <a:tc>
                  <a:txBody>
                    <a:bodyPr/>
                    <a:lstStyle/>
                    <a:p>
                      <a:pPr marL="0" indent="0" algn="ctr"/>
                      <a:r>
                        <a:rPr lang="en-US" sz="1800" dirty="0"/>
                        <a:t>=</a:t>
                      </a:r>
                      <a:endParaRPr lang="en-IN" sz="1800" dirty="0"/>
                    </a:p>
                  </a:txBody>
                  <a:tcPr marL="420165" marR="4201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GB" sz="1800" b="1" dirty="0">
                          <a:solidFill>
                            <a:schemeClr val="tx1"/>
                          </a:solidFill>
                        </a:rPr>
                        <a:t>Liabilities</a:t>
                      </a:r>
                      <a:endParaRPr lang="en-IN" sz="1800" dirty="0">
                        <a:solidFill>
                          <a:schemeClr val="tx1"/>
                        </a:solidFill>
                      </a:endParaRPr>
                    </a:p>
                  </a:txBody>
                  <a:tcPr marL="420165" marR="4201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GB" sz="1800" b="1" dirty="0">
                          <a:solidFill>
                            <a:schemeClr val="bg2"/>
                          </a:solidFill>
                        </a:rPr>
                        <a:t>+</a:t>
                      </a:r>
                      <a:endParaRPr lang="en-IN" sz="1800" dirty="0">
                        <a:solidFill>
                          <a:schemeClr val="bg2"/>
                        </a:solidFill>
                      </a:endParaRPr>
                    </a:p>
                  </a:txBody>
                  <a:tcPr marL="420165" marR="4201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GB" sz="1800" b="1" dirty="0">
                          <a:solidFill>
                            <a:schemeClr val="bg2"/>
                          </a:solidFill>
                        </a:rPr>
                        <a:t>Owner’s Equity</a:t>
                      </a:r>
                      <a:endParaRPr lang="en-IN" sz="1800" dirty="0">
                        <a:solidFill>
                          <a:schemeClr val="bg2"/>
                        </a:solidFill>
                      </a:endParaRPr>
                    </a:p>
                  </a:txBody>
                  <a:tcPr marL="420165" marR="420165" anchor="ctr">
                    <a:lnL w="12700" cap="flat" cmpd="sng" algn="ctr">
                      <a:noFill/>
                      <a:prstDash val="solid"/>
                      <a:round/>
                      <a:headEnd type="none" w="med" len="med"/>
                      <a:tailEnd type="none" w="med" len="med"/>
                    </a:lnL>
                  </a:tcPr>
                </a:tc>
                <a:extLst>
                  <a:ext uri="{0D108BD9-81ED-4DB2-BD59-A6C34878D82A}">
                    <a16:rowId xmlns:a16="http://schemas.microsoft.com/office/drawing/2014/main" val="3826314596"/>
                  </a:ext>
                </a:extLst>
              </a:tr>
            </a:tbl>
          </a:graphicData>
        </a:graphic>
      </p:graphicFrame>
    </p:spTree>
    <p:extLst>
      <p:ext uri="{BB962C8B-B14F-4D97-AF65-F5344CB8AC3E}">
        <p14:creationId xmlns:p14="http://schemas.microsoft.com/office/powerpoint/2010/main" val="62905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D831-39C0-B4B8-A51F-49AB980EBAF2}"/>
              </a:ext>
            </a:extLst>
          </p:cNvPr>
          <p:cNvSpPr>
            <a:spLocks noGrp="1"/>
          </p:cNvSpPr>
          <p:nvPr>
            <p:ph type="title"/>
          </p:nvPr>
        </p:nvSpPr>
        <p:spPr/>
        <p:txBody>
          <a:bodyPr>
            <a:normAutofit/>
          </a:bodyPr>
          <a:lstStyle/>
          <a:p>
            <a:r>
              <a:rPr lang="en-US" dirty="0"/>
              <a:t>Right-hand side: Owner’s Equity</a:t>
            </a:r>
          </a:p>
        </p:txBody>
      </p:sp>
      <p:sp>
        <p:nvSpPr>
          <p:cNvPr id="3" name="Content Placeholder 2">
            <a:extLst>
              <a:ext uri="{FF2B5EF4-FFF2-40B4-BE49-F238E27FC236}">
                <a16:creationId xmlns:a16="http://schemas.microsoft.com/office/drawing/2014/main" id="{B56A1227-327C-C00C-6188-7763B5EDF669}"/>
              </a:ext>
            </a:extLst>
          </p:cNvPr>
          <p:cNvSpPr>
            <a:spLocks noGrp="1"/>
          </p:cNvSpPr>
          <p:nvPr>
            <p:ph sz="quarter" idx="12"/>
          </p:nvPr>
        </p:nvSpPr>
        <p:spPr/>
        <p:txBody>
          <a:bodyPr>
            <a:normAutofit/>
          </a:bodyPr>
          <a:lstStyle/>
          <a:p>
            <a:endParaRPr lang="en-US" dirty="0"/>
          </a:p>
          <a:p>
            <a:r>
              <a:rPr lang="en-US" dirty="0"/>
              <a:t>Owner’s claims on assets</a:t>
            </a:r>
          </a:p>
          <a:p>
            <a:pPr lvl="1"/>
            <a:endParaRPr lang="en-US" dirty="0"/>
          </a:p>
          <a:p>
            <a:r>
              <a:rPr lang="en-US" dirty="0"/>
              <a:t>Two parts to owner’s equity</a:t>
            </a:r>
          </a:p>
          <a:p>
            <a:pPr lvl="1"/>
            <a:r>
              <a:rPr lang="en-US" dirty="0">
                <a:solidFill>
                  <a:srgbClr val="FF0000"/>
                </a:solidFill>
              </a:rPr>
              <a:t>Contributed Capital</a:t>
            </a:r>
            <a:r>
              <a:rPr lang="en-US" dirty="0"/>
              <a:t>: Owner’s money that was put into the business (sometimes called share-capital ordinary)</a:t>
            </a:r>
          </a:p>
          <a:p>
            <a:pPr lvl="1"/>
            <a:r>
              <a:rPr lang="en-US" dirty="0">
                <a:solidFill>
                  <a:srgbClr val="FF0000"/>
                </a:solidFill>
              </a:rPr>
              <a:t>Retained Earnings</a:t>
            </a:r>
            <a:r>
              <a:rPr lang="en-US" dirty="0"/>
              <a:t>: Income earned and kept</a:t>
            </a:r>
          </a:p>
          <a:p>
            <a:pPr lvl="1"/>
            <a:endParaRPr lang="en-US" dirty="0"/>
          </a:p>
          <a:p>
            <a:pPr lvl="1"/>
            <a:endParaRPr lang="en-US" dirty="0"/>
          </a:p>
        </p:txBody>
      </p:sp>
      <p:sp>
        <p:nvSpPr>
          <p:cNvPr id="4" name="Content Placeholder 3">
            <a:extLst>
              <a:ext uri="{FF2B5EF4-FFF2-40B4-BE49-F238E27FC236}">
                <a16:creationId xmlns:a16="http://schemas.microsoft.com/office/drawing/2014/main" id="{8EFBB1FB-8F92-1F90-FABC-0648BA2BE369}"/>
              </a:ext>
            </a:extLst>
          </p:cNvPr>
          <p:cNvSpPr>
            <a:spLocks noGrp="1"/>
          </p:cNvSpPr>
          <p:nvPr>
            <p:ph sz="quarter" idx="25"/>
          </p:nvPr>
        </p:nvSpPr>
        <p:spPr/>
        <p:txBody>
          <a:bodyPr/>
          <a:lstStyle/>
          <a:p>
            <a:endParaRPr lang="en-US"/>
          </a:p>
        </p:txBody>
      </p:sp>
      <p:graphicFrame>
        <p:nvGraphicFramePr>
          <p:cNvPr id="5" name="Table 9">
            <a:extLst>
              <a:ext uri="{FF2B5EF4-FFF2-40B4-BE49-F238E27FC236}">
                <a16:creationId xmlns:a16="http://schemas.microsoft.com/office/drawing/2014/main" id="{5CF536F1-353A-F31E-17EA-665D277E8C09}"/>
              </a:ext>
            </a:extLst>
          </p:cNvPr>
          <p:cNvGraphicFramePr>
            <a:graphicFrameLocks/>
          </p:cNvGraphicFramePr>
          <p:nvPr>
            <p:extLst>
              <p:ext uri="{D42A27DB-BD31-4B8C-83A1-F6EECF244321}">
                <p14:modId xmlns:p14="http://schemas.microsoft.com/office/powerpoint/2010/main" val="4108288618"/>
              </p:ext>
            </p:extLst>
          </p:nvPr>
        </p:nvGraphicFramePr>
        <p:xfrm>
          <a:off x="677883" y="1104025"/>
          <a:ext cx="7307242" cy="640080"/>
        </p:xfrm>
        <a:graphic>
          <a:graphicData uri="http://schemas.openxmlformats.org/drawingml/2006/table">
            <a:tbl>
              <a:tblPr firstRow="1" bandRow="1"/>
              <a:tblGrid>
                <a:gridCol w="1679928">
                  <a:extLst>
                    <a:ext uri="{9D8B030D-6E8A-4147-A177-3AD203B41FA5}">
                      <a16:colId xmlns:a16="http://schemas.microsoft.com/office/drawing/2014/main" val="1640511089"/>
                    </a:ext>
                  </a:extLst>
                </a:gridCol>
                <a:gridCol w="973222">
                  <a:extLst>
                    <a:ext uri="{9D8B030D-6E8A-4147-A177-3AD203B41FA5}">
                      <a16:colId xmlns:a16="http://schemas.microsoft.com/office/drawing/2014/main" val="721699249"/>
                    </a:ext>
                  </a:extLst>
                </a:gridCol>
                <a:gridCol w="2008296">
                  <a:extLst>
                    <a:ext uri="{9D8B030D-6E8A-4147-A177-3AD203B41FA5}">
                      <a16:colId xmlns:a16="http://schemas.microsoft.com/office/drawing/2014/main" val="1328721469"/>
                    </a:ext>
                  </a:extLst>
                </a:gridCol>
                <a:gridCol w="973222">
                  <a:extLst>
                    <a:ext uri="{9D8B030D-6E8A-4147-A177-3AD203B41FA5}">
                      <a16:colId xmlns:a16="http://schemas.microsoft.com/office/drawing/2014/main" val="3215234043"/>
                    </a:ext>
                  </a:extLst>
                </a:gridCol>
                <a:gridCol w="1672574">
                  <a:extLst>
                    <a:ext uri="{9D8B030D-6E8A-4147-A177-3AD203B41FA5}">
                      <a16:colId xmlns:a16="http://schemas.microsoft.com/office/drawing/2014/main" val="3030676050"/>
                    </a:ext>
                  </a:extLst>
                </a:gridCol>
              </a:tblGrid>
              <a:tr h="370840">
                <a:tc>
                  <a:txBody>
                    <a:bodyPr/>
                    <a:lstStyle/>
                    <a:p>
                      <a:pPr algn="ctr"/>
                      <a:r>
                        <a:rPr lang="en-GB" sz="1800" b="1" dirty="0">
                          <a:solidFill>
                            <a:schemeClr val="bg2"/>
                          </a:solidFill>
                        </a:rPr>
                        <a:t>Assets</a:t>
                      </a:r>
                      <a:endParaRPr lang="en-IN" sz="1800" dirty="0">
                        <a:solidFill>
                          <a:schemeClr val="bg2"/>
                        </a:solidFill>
                      </a:endParaRPr>
                    </a:p>
                  </a:txBody>
                  <a:tcPr marL="420165" marR="420165" anchor="ctr">
                    <a:lnR w="12700" cap="flat" cmpd="sng" algn="ctr">
                      <a:noFill/>
                      <a:prstDash val="solid"/>
                      <a:round/>
                      <a:headEnd type="none" w="med" len="med"/>
                      <a:tailEnd type="none" w="med" len="med"/>
                    </a:lnR>
                  </a:tcPr>
                </a:tc>
                <a:tc>
                  <a:txBody>
                    <a:bodyPr/>
                    <a:lstStyle/>
                    <a:p>
                      <a:pPr marL="0" indent="0" algn="ctr"/>
                      <a:r>
                        <a:rPr lang="en-US" sz="1800" dirty="0"/>
                        <a:t>=</a:t>
                      </a:r>
                      <a:endParaRPr lang="en-IN" sz="1800" dirty="0"/>
                    </a:p>
                  </a:txBody>
                  <a:tcPr marL="420165" marR="4201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GB" sz="1800" b="1" dirty="0">
                          <a:solidFill>
                            <a:schemeClr val="bg2"/>
                          </a:solidFill>
                        </a:rPr>
                        <a:t>Liabilities</a:t>
                      </a:r>
                      <a:endParaRPr lang="en-IN" sz="1800" dirty="0">
                        <a:solidFill>
                          <a:schemeClr val="bg2"/>
                        </a:solidFill>
                      </a:endParaRPr>
                    </a:p>
                  </a:txBody>
                  <a:tcPr marL="420165" marR="4201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GB" sz="1800" b="1" dirty="0">
                          <a:solidFill>
                            <a:schemeClr val="bg2"/>
                          </a:solidFill>
                        </a:rPr>
                        <a:t>+</a:t>
                      </a:r>
                      <a:endParaRPr lang="en-IN" sz="1800" dirty="0">
                        <a:solidFill>
                          <a:schemeClr val="bg2"/>
                        </a:solidFill>
                      </a:endParaRPr>
                    </a:p>
                  </a:txBody>
                  <a:tcPr marL="420165" marR="42016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GB" sz="1800" b="1" dirty="0">
                          <a:solidFill>
                            <a:schemeClr val="tx1"/>
                          </a:solidFill>
                        </a:rPr>
                        <a:t>Owner’s Equity</a:t>
                      </a:r>
                      <a:endParaRPr lang="en-IN" sz="1800" dirty="0">
                        <a:solidFill>
                          <a:schemeClr val="tx1"/>
                        </a:solidFill>
                      </a:endParaRPr>
                    </a:p>
                  </a:txBody>
                  <a:tcPr marL="420165" marR="420165" anchor="ctr">
                    <a:lnL w="12700" cap="flat" cmpd="sng" algn="ctr">
                      <a:noFill/>
                      <a:prstDash val="solid"/>
                      <a:round/>
                      <a:headEnd type="none" w="med" len="med"/>
                      <a:tailEnd type="none" w="med" len="med"/>
                    </a:lnL>
                  </a:tcPr>
                </a:tc>
                <a:extLst>
                  <a:ext uri="{0D108BD9-81ED-4DB2-BD59-A6C34878D82A}">
                    <a16:rowId xmlns:a16="http://schemas.microsoft.com/office/drawing/2014/main" val="3826314596"/>
                  </a:ext>
                </a:extLst>
              </a:tr>
            </a:tbl>
          </a:graphicData>
        </a:graphic>
      </p:graphicFrame>
    </p:spTree>
    <p:extLst>
      <p:ext uri="{BB962C8B-B14F-4D97-AF65-F5344CB8AC3E}">
        <p14:creationId xmlns:p14="http://schemas.microsoft.com/office/powerpoint/2010/main" val="245977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US" dirty="0"/>
              <a:t>R</a:t>
            </a:r>
            <a:r>
              <a:rPr lang="en-IN" dirty="0" err="1"/>
              <a:t>etained</a:t>
            </a:r>
            <a:r>
              <a:rPr lang="en-IN" dirty="0"/>
              <a:t> earnings </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normAutofit fontScale="92500" lnSpcReduction="20000"/>
          </a:bodyPr>
          <a:lstStyle/>
          <a:p>
            <a:pPr marL="0" indent="0">
              <a:spcAft>
                <a:spcPts val="1200"/>
              </a:spcAft>
              <a:buNone/>
            </a:pPr>
            <a:r>
              <a:rPr lang="en-GB" sz="2600" dirty="0">
                <a:solidFill>
                  <a:srgbClr val="FF0000"/>
                </a:solidFill>
              </a:rPr>
              <a:t>Income earned and kept</a:t>
            </a:r>
            <a:r>
              <a:rPr lang="en-GB" sz="2600" dirty="0"/>
              <a:t>. What is income?</a:t>
            </a:r>
          </a:p>
          <a:p>
            <a:pPr marL="447675" indent="-447675">
              <a:spcAft>
                <a:spcPts val="1200"/>
              </a:spcAft>
            </a:pPr>
            <a:r>
              <a:rPr lang="en-GB" sz="2600" b="1" dirty="0">
                <a:solidFill>
                  <a:schemeClr val="accent2"/>
                </a:solidFill>
              </a:rPr>
              <a:t>Revenues:</a:t>
            </a:r>
            <a:r>
              <a:rPr lang="en-GB" sz="2600" dirty="0"/>
              <a:t> are the </a:t>
            </a:r>
            <a:r>
              <a:rPr lang="en-GB" sz="2600" dirty="0">
                <a:solidFill>
                  <a:srgbClr val="FF0000"/>
                </a:solidFill>
              </a:rPr>
              <a:t>gross increases in equity </a:t>
            </a:r>
            <a:r>
              <a:rPr lang="en-GB" sz="2600" dirty="0"/>
              <a:t>resulting from </a:t>
            </a:r>
            <a:r>
              <a:rPr lang="en-GB" sz="2600" dirty="0">
                <a:solidFill>
                  <a:srgbClr val="FF0000"/>
                </a:solidFill>
              </a:rPr>
              <a:t>business activities </a:t>
            </a:r>
            <a:r>
              <a:rPr lang="en-GB" sz="2600" dirty="0"/>
              <a:t>entered into for the </a:t>
            </a:r>
            <a:r>
              <a:rPr lang="en-GB" sz="2600" dirty="0">
                <a:solidFill>
                  <a:srgbClr val="FF0000"/>
                </a:solidFill>
              </a:rPr>
              <a:t>purpose of earning income</a:t>
            </a:r>
            <a:r>
              <a:rPr lang="en-GB" sz="2600" dirty="0"/>
              <a:t>. Revenues usually result in an increase in an asset. </a:t>
            </a:r>
          </a:p>
          <a:p>
            <a:pPr marL="887413" lvl="1" indent="-447675">
              <a:spcAft>
                <a:spcPts val="1200"/>
              </a:spcAft>
            </a:pPr>
            <a:r>
              <a:rPr lang="en-GB" sz="2400" dirty="0"/>
              <a:t>Things “earned”</a:t>
            </a:r>
          </a:p>
          <a:p>
            <a:pPr marL="447675" indent="-447675">
              <a:spcAft>
                <a:spcPts val="1200"/>
              </a:spcAft>
            </a:pPr>
            <a:r>
              <a:rPr lang="en-GB" sz="2600" b="1" dirty="0">
                <a:solidFill>
                  <a:schemeClr val="accent2"/>
                </a:solidFill>
              </a:rPr>
              <a:t>Expenses: </a:t>
            </a:r>
            <a:r>
              <a:rPr lang="en-GB" sz="2600" dirty="0"/>
              <a:t>are the </a:t>
            </a:r>
            <a:r>
              <a:rPr lang="en-GB" sz="2600" dirty="0">
                <a:solidFill>
                  <a:srgbClr val="FF0000"/>
                </a:solidFill>
              </a:rPr>
              <a:t>cost of assets consumed or services used </a:t>
            </a:r>
            <a:r>
              <a:rPr lang="en-GB" sz="2600" dirty="0"/>
              <a:t>in the process of earning revenue. </a:t>
            </a:r>
          </a:p>
          <a:p>
            <a:pPr marL="887413" lvl="1" indent="-447675">
              <a:spcAft>
                <a:spcPts val="1200"/>
              </a:spcAft>
            </a:pPr>
            <a:r>
              <a:rPr lang="en-GB" sz="2400" dirty="0"/>
              <a:t>Things “used up”</a:t>
            </a:r>
          </a:p>
          <a:p>
            <a:pPr marL="447675" indent="-447675">
              <a:spcAft>
                <a:spcPts val="1200"/>
              </a:spcAft>
            </a:pPr>
            <a:r>
              <a:rPr lang="en-GB" sz="2600" dirty="0"/>
              <a:t>Revenue – Expense = Income</a:t>
            </a:r>
          </a:p>
          <a:p>
            <a:pPr marL="447675" indent="-447675">
              <a:spcAft>
                <a:spcPts val="1200"/>
              </a:spcAft>
            </a:pPr>
            <a:r>
              <a:rPr lang="en-GB" sz="2600" b="1" dirty="0">
                <a:solidFill>
                  <a:schemeClr val="accent2"/>
                </a:solidFill>
              </a:rPr>
              <a:t>Dividends: </a:t>
            </a:r>
            <a:r>
              <a:rPr lang="en-GB" sz="2600" dirty="0"/>
              <a:t>are distribution of cash or other assets to shareholders. They are not expenses.</a:t>
            </a:r>
          </a:p>
        </p:txBody>
      </p:sp>
      <p:sp>
        <p:nvSpPr>
          <p:cNvPr id="8" name="Content Placeholder 5">
            <a:extLst>
              <a:ext uri="{FF2B5EF4-FFF2-40B4-BE49-F238E27FC236}">
                <a16:creationId xmlns:a16="http://schemas.microsoft.com/office/drawing/2014/main" id="{22E7DC7E-015B-60E5-FC2A-BB714BCB6910}"/>
              </a:ext>
            </a:extLst>
          </p:cNvPr>
          <p:cNvSpPr txBox="1">
            <a:spLocks noGrp="1"/>
          </p:cNvSpPr>
          <p:nvPr>
            <p:ph sz="quarter" idx="25"/>
          </p:nvPr>
        </p:nvSpPr>
        <p:spPr>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87971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67669-005B-EFE7-13DF-793E81DD6489}"/>
              </a:ext>
            </a:extLst>
          </p:cNvPr>
          <p:cNvSpPr>
            <a:spLocks noGrp="1"/>
          </p:cNvSpPr>
          <p:nvPr>
            <p:ph type="title"/>
          </p:nvPr>
        </p:nvSpPr>
        <p:spPr/>
        <p:txBody>
          <a:bodyPr/>
          <a:lstStyle/>
          <a:p>
            <a:r>
              <a:rPr lang="en-IN" dirty="0"/>
              <a:t>Equity Illustrated</a:t>
            </a:r>
          </a:p>
        </p:txBody>
      </p:sp>
      <p:pic>
        <p:nvPicPr>
          <p:cNvPr id="14" name="Picture Placeholder 13" descr="A diagram demonstrates the increases and decreases in equity. The increases include investments by shareholders and revenues. The decreases include dividends to shareholders and expenses.">
            <a:extLst>
              <a:ext uri="{FF2B5EF4-FFF2-40B4-BE49-F238E27FC236}">
                <a16:creationId xmlns:a16="http://schemas.microsoft.com/office/drawing/2014/main" id="{3DC91FF0-2A3F-7A89-345A-7207C78D1AA7}"/>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tretch/>
        </p:blipFill>
        <p:spPr>
          <a:xfrm>
            <a:off x="317282" y="2207288"/>
            <a:ext cx="8509437" cy="2692538"/>
          </a:xfrm>
          <a:prstGeom prst="rect">
            <a:avLst/>
          </a:prstGeom>
        </p:spPr>
      </p:pic>
      <p:sp>
        <p:nvSpPr>
          <p:cNvPr id="8" name="Content Placeholder 7">
            <a:extLst>
              <a:ext uri="{FF2B5EF4-FFF2-40B4-BE49-F238E27FC236}">
                <a16:creationId xmlns:a16="http://schemas.microsoft.com/office/drawing/2014/main" id="{F3261033-FFB3-8D6A-3652-27AB742D404D}"/>
              </a:ext>
            </a:extLst>
          </p:cNvPr>
          <p:cNvSpPr>
            <a:spLocks noGrp="1"/>
          </p:cNvSpPr>
          <p:nvPr>
            <p:ph sz="quarter" idx="18"/>
          </p:nvPr>
        </p:nvSpPr>
        <p:spPr>
          <a:xfrm>
            <a:off x="411270" y="4943076"/>
            <a:ext cx="8037512" cy="1233487"/>
          </a:xfrm>
        </p:spPr>
        <p:txBody>
          <a:bodyPr>
            <a:normAutofit/>
          </a:bodyPr>
          <a:lstStyle/>
          <a:p>
            <a:pPr marL="0" indent="0">
              <a:buNone/>
            </a:pPr>
            <a:r>
              <a:rPr lang="en-CA" sz="2000" b="1" dirty="0"/>
              <a:t>Illustration 1.7: </a:t>
            </a:r>
            <a:r>
              <a:rPr lang="en-CA" sz="2000" dirty="0"/>
              <a:t>Increases and decreases in equity.</a:t>
            </a:r>
          </a:p>
        </p:txBody>
      </p:sp>
      <p:sp>
        <p:nvSpPr>
          <p:cNvPr id="15" name="Content Placeholder 5">
            <a:extLst>
              <a:ext uri="{FF2B5EF4-FFF2-40B4-BE49-F238E27FC236}">
                <a16:creationId xmlns:a16="http://schemas.microsoft.com/office/drawing/2014/main" id="{B518AEF4-955B-5B6C-5346-3DDAA5927A2C}"/>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37277680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normAutofit/>
          </a:bodyPr>
          <a:lstStyle/>
          <a:p>
            <a:r>
              <a:rPr lang="en-GB" dirty="0"/>
              <a:t>DO IT! 3: Equity Effects</a:t>
            </a:r>
            <a:endParaRPr lang="en-IN" dirty="0"/>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0"/>
          </p:nvPr>
        </p:nvSpPr>
        <p:spPr>
          <a:xfrm>
            <a:off x="514350" y="1679575"/>
            <a:ext cx="8115300" cy="4429823"/>
          </a:xfrm>
        </p:spPr>
        <p:txBody>
          <a:bodyPr>
            <a:normAutofit/>
          </a:bodyPr>
          <a:lstStyle/>
          <a:p>
            <a:pPr marL="0" indent="0" algn="l">
              <a:lnSpc>
                <a:spcPct val="100000"/>
              </a:lnSpc>
              <a:spcBef>
                <a:spcPts val="624"/>
              </a:spcBef>
              <a:spcAft>
                <a:spcPts val="1800"/>
              </a:spcAft>
              <a:buNone/>
            </a:pPr>
            <a:r>
              <a:rPr lang="en-US" b="0" i="0" u="none" strike="noStrike" baseline="0" dirty="0"/>
              <a:t>Classify the following items as issuance of shares (I), dividends (D), revenues (R), or expenses (E). Then indicate whether each item increases or decreases equity.</a:t>
            </a:r>
            <a:endParaRPr lang="en-US" dirty="0">
              <a:solidFill>
                <a:srgbClr val="000000"/>
              </a:solidFill>
              <a:cs typeface="Calibri" panose="020F0502020204030204" pitchFamily="34" charset="0"/>
            </a:endParaRPr>
          </a:p>
          <a:p>
            <a:pPr marL="447675" indent="-447675">
              <a:lnSpc>
                <a:spcPct val="100000"/>
              </a:lnSpc>
              <a:spcBef>
                <a:spcPts val="624"/>
              </a:spcBef>
              <a:buAutoNum type="alphaLcPeriod"/>
            </a:pPr>
            <a:r>
              <a:rPr lang="en-US" dirty="0">
                <a:solidFill>
                  <a:srgbClr val="000000"/>
                </a:solidFill>
                <a:cs typeface="Calibri" panose="020F0502020204030204" pitchFamily="34" charset="0"/>
              </a:rPr>
              <a:t>Rent Expense</a:t>
            </a:r>
          </a:p>
          <a:p>
            <a:pPr marL="447675" indent="-447675">
              <a:lnSpc>
                <a:spcPct val="100000"/>
              </a:lnSpc>
              <a:spcBef>
                <a:spcPts val="624"/>
              </a:spcBef>
              <a:buAutoNum type="alphaLcPeriod"/>
            </a:pPr>
            <a:r>
              <a:rPr lang="en-US" dirty="0">
                <a:solidFill>
                  <a:srgbClr val="000000"/>
                </a:solidFill>
                <a:cs typeface="Calibri" panose="020F0502020204030204" pitchFamily="34" charset="0"/>
              </a:rPr>
              <a:t>Service Revenue</a:t>
            </a:r>
          </a:p>
          <a:p>
            <a:pPr marL="447675" indent="-447675">
              <a:lnSpc>
                <a:spcPct val="100000"/>
              </a:lnSpc>
              <a:spcBef>
                <a:spcPts val="624"/>
              </a:spcBef>
              <a:buAutoNum type="alphaLcPeriod"/>
            </a:pPr>
            <a:r>
              <a:rPr lang="en-US" dirty="0">
                <a:solidFill>
                  <a:srgbClr val="000000"/>
                </a:solidFill>
                <a:cs typeface="Calibri" panose="020F0502020204030204" pitchFamily="34" charset="0"/>
              </a:rPr>
              <a:t>Dividends</a:t>
            </a:r>
          </a:p>
          <a:p>
            <a:pPr marL="447675" indent="-447675">
              <a:lnSpc>
                <a:spcPct val="100000"/>
              </a:lnSpc>
              <a:spcBef>
                <a:spcPts val="624"/>
              </a:spcBef>
              <a:buAutoNum type="alphaLcPeriod"/>
            </a:pPr>
            <a:r>
              <a:rPr lang="en-US" dirty="0">
                <a:solidFill>
                  <a:srgbClr val="000000"/>
                </a:solidFill>
                <a:cs typeface="Calibri" panose="020F0502020204030204" pitchFamily="34" charset="0"/>
              </a:rPr>
              <a:t>Salaries and Wage Expense</a:t>
            </a:r>
          </a:p>
        </p:txBody>
      </p:sp>
      <p:sp>
        <p:nvSpPr>
          <p:cNvPr id="11" name="Content Placeholder 5">
            <a:extLst>
              <a:ext uri="{FF2B5EF4-FFF2-40B4-BE49-F238E27FC236}">
                <a16:creationId xmlns:a16="http://schemas.microsoft.com/office/drawing/2014/main" id="{257D2E05-4EC9-9E6F-C9A3-AB98921C6327}"/>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31576133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normAutofit/>
          </a:bodyPr>
          <a:lstStyle/>
          <a:p>
            <a:r>
              <a:rPr lang="en-US" dirty="0"/>
              <a:t>DO IT! 3: Equity Effects – Solution</a:t>
            </a:r>
            <a:endParaRPr lang="en-IN" dirty="0"/>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0"/>
          </p:nvPr>
        </p:nvSpPr>
        <p:spPr>
          <a:xfrm>
            <a:off x="514350" y="1679575"/>
            <a:ext cx="8115300" cy="4590596"/>
          </a:xfrm>
        </p:spPr>
        <p:txBody>
          <a:bodyPr>
            <a:normAutofit/>
          </a:bodyPr>
          <a:lstStyle/>
          <a:p>
            <a:pPr marL="447675" indent="-447675">
              <a:lnSpc>
                <a:spcPct val="100000"/>
              </a:lnSpc>
              <a:spcBef>
                <a:spcPts val="624"/>
              </a:spcBef>
              <a:spcAft>
                <a:spcPts val="600"/>
              </a:spcAft>
              <a:buFont typeface="+mj-lt"/>
              <a:buAutoNum type="alphaLcPeriod"/>
            </a:pPr>
            <a:r>
              <a:rPr lang="en-GB" sz="2800" dirty="0"/>
              <a:t>Rent Expense is an </a:t>
            </a:r>
            <a:r>
              <a:rPr lang="en-GB" sz="2800" b="1" dirty="0"/>
              <a:t>expense (E)</a:t>
            </a:r>
            <a:r>
              <a:rPr lang="en-GB" sz="2800" dirty="0"/>
              <a:t>; it decreases equity.</a:t>
            </a:r>
          </a:p>
          <a:p>
            <a:pPr marL="447675" indent="-447675">
              <a:lnSpc>
                <a:spcPct val="100000"/>
              </a:lnSpc>
              <a:spcBef>
                <a:spcPts val="624"/>
              </a:spcBef>
              <a:spcAft>
                <a:spcPts val="600"/>
              </a:spcAft>
              <a:buFont typeface="+mj-lt"/>
              <a:buAutoNum type="alphaLcPeriod"/>
            </a:pPr>
            <a:r>
              <a:rPr lang="en-GB" sz="2800" dirty="0"/>
              <a:t>Service Revenue is a </a:t>
            </a:r>
            <a:r>
              <a:rPr lang="en-GB" sz="2800" b="1" dirty="0"/>
              <a:t>revenue (R)</a:t>
            </a:r>
            <a:r>
              <a:rPr lang="en-GB" sz="2800" dirty="0"/>
              <a:t>; it increases equity. </a:t>
            </a:r>
          </a:p>
          <a:p>
            <a:pPr marL="447675" indent="-447675">
              <a:lnSpc>
                <a:spcPct val="100000"/>
              </a:lnSpc>
              <a:spcBef>
                <a:spcPts val="624"/>
              </a:spcBef>
              <a:spcAft>
                <a:spcPts val="600"/>
              </a:spcAft>
              <a:buFont typeface="+mj-lt"/>
              <a:buAutoNum type="alphaLcPeriod"/>
            </a:pPr>
            <a:r>
              <a:rPr lang="en-GB" sz="2800" dirty="0"/>
              <a:t>Dividends is a </a:t>
            </a:r>
            <a:r>
              <a:rPr lang="en-GB" sz="2800" b="1" dirty="0"/>
              <a:t>distribution to shareholders (D)</a:t>
            </a:r>
            <a:r>
              <a:rPr lang="en-GB" sz="2800" dirty="0"/>
              <a:t>; it decreases equity. </a:t>
            </a:r>
          </a:p>
          <a:p>
            <a:pPr marL="447675" indent="-447675">
              <a:lnSpc>
                <a:spcPct val="100000"/>
              </a:lnSpc>
              <a:spcBef>
                <a:spcPts val="624"/>
              </a:spcBef>
              <a:spcAft>
                <a:spcPts val="600"/>
              </a:spcAft>
              <a:buFont typeface="+mj-lt"/>
              <a:buAutoNum type="alphaLcPeriod"/>
            </a:pPr>
            <a:r>
              <a:rPr lang="en-GB" sz="2800" dirty="0"/>
              <a:t>Salaries and Wages Expense is an </a:t>
            </a:r>
            <a:r>
              <a:rPr lang="en-GB" sz="2800" b="1" dirty="0"/>
              <a:t>expense (E)</a:t>
            </a:r>
            <a:r>
              <a:rPr lang="en-GB" sz="2800" dirty="0"/>
              <a:t>; it decreases equity. </a:t>
            </a:r>
          </a:p>
        </p:txBody>
      </p:sp>
      <p:sp>
        <p:nvSpPr>
          <p:cNvPr id="11" name="Content Placeholder 5">
            <a:extLst>
              <a:ext uri="{FF2B5EF4-FFF2-40B4-BE49-F238E27FC236}">
                <a16:creationId xmlns:a16="http://schemas.microsoft.com/office/drawing/2014/main" id="{4B740D10-DEF9-AC03-1319-7D7A24D09272}"/>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9445949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a:xfrm>
            <a:off x="514350" y="2141951"/>
            <a:ext cx="8115301" cy="2329841"/>
          </a:xfrm>
        </p:spPr>
        <p:txBody>
          <a:bodyPr>
            <a:noAutofit/>
          </a:bodyPr>
          <a:lstStyle/>
          <a:p>
            <a:r>
              <a:rPr lang="en-IN" b="1" dirty="0">
                <a:highlight>
                  <a:srgbClr val="FFFF00"/>
                </a:highlight>
              </a:rPr>
              <a:t>Learning Objective 4 IMPORTANT</a:t>
            </a:r>
            <a:br>
              <a:rPr lang="en-IN" b="1" dirty="0"/>
            </a:br>
            <a:r>
              <a:rPr lang="en-US" b="1" dirty="0"/>
              <a:t>Analyze the effects of business transactions on the accounting equation.</a:t>
            </a:r>
            <a:endParaRPr lang="en-IN" dirty="0"/>
          </a:p>
        </p:txBody>
      </p:sp>
      <p:sp>
        <p:nvSpPr>
          <p:cNvPr id="7" name="Content Placeholder 5">
            <a:extLst>
              <a:ext uri="{FF2B5EF4-FFF2-40B4-BE49-F238E27FC236}">
                <a16:creationId xmlns:a16="http://schemas.microsoft.com/office/drawing/2014/main" id="{1EDD516B-4DDF-FCD8-8C31-6EAA8918E1A6}"/>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860426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472A4-A864-4C93-1F6A-106E3F0307EB}"/>
              </a:ext>
            </a:extLst>
          </p:cNvPr>
          <p:cNvSpPr>
            <a:spLocks noGrp="1"/>
          </p:cNvSpPr>
          <p:nvPr>
            <p:ph type="title"/>
          </p:nvPr>
        </p:nvSpPr>
        <p:spPr/>
        <p:txBody>
          <a:bodyPr/>
          <a:lstStyle/>
          <a:p>
            <a:r>
              <a:rPr lang="en-IN" dirty="0" err="1"/>
              <a:t>Analyzing</a:t>
            </a:r>
            <a:r>
              <a:rPr lang="en-IN" dirty="0"/>
              <a:t> Business Transactions</a:t>
            </a:r>
          </a:p>
        </p:txBody>
      </p:sp>
      <p:sp>
        <p:nvSpPr>
          <p:cNvPr id="4" name="Content Placeholder 3">
            <a:extLst>
              <a:ext uri="{FF2B5EF4-FFF2-40B4-BE49-F238E27FC236}">
                <a16:creationId xmlns:a16="http://schemas.microsoft.com/office/drawing/2014/main" id="{D48EFF59-079D-47AD-8F2E-21FB2AAD8427}"/>
              </a:ext>
            </a:extLst>
          </p:cNvPr>
          <p:cNvSpPr>
            <a:spLocks noGrp="1"/>
          </p:cNvSpPr>
          <p:nvPr>
            <p:ph sz="quarter" idx="12"/>
          </p:nvPr>
        </p:nvSpPr>
        <p:spPr>
          <a:xfrm>
            <a:off x="513862" y="1424065"/>
            <a:ext cx="8115301" cy="3001614"/>
          </a:xfrm>
        </p:spPr>
        <p:txBody>
          <a:bodyPr>
            <a:normAutofit/>
          </a:bodyPr>
          <a:lstStyle/>
          <a:p>
            <a:pPr marL="0" indent="0">
              <a:buNone/>
            </a:pPr>
            <a:r>
              <a:rPr lang="en-US" b="1" dirty="0">
                <a:solidFill>
                  <a:schemeClr val="accent2"/>
                </a:solidFill>
              </a:rPr>
              <a:t>Accounting Information System: </a:t>
            </a:r>
          </a:p>
          <a:p>
            <a:pPr marL="0" indent="0">
              <a:spcAft>
                <a:spcPts val="1200"/>
              </a:spcAft>
              <a:buNone/>
            </a:pPr>
            <a:r>
              <a:rPr lang="en-US" dirty="0"/>
              <a:t>The system of collecting and processing transaction data and communicating financial information to decision-makers.</a:t>
            </a:r>
          </a:p>
          <a:p>
            <a:pPr marL="0" indent="0">
              <a:buNone/>
            </a:pPr>
            <a:r>
              <a:rPr lang="en-US" sz="2400" i="1" dirty="0"/>
              <a:t>The steps companies follow each period to record transactions and eventually prepare financial statements:</a:t>
            </a:r>
          </a:p>
        </p:txBody>
      </p:sp>
      <p:pic>
        <p:nvPicPr>
          <p:cNvPr id="14" name="Picture Placeholder 13" descr="A flow diagram depicts the nine steps involved in the accounting cycle as follows: Analyze business transactions; Journalize; Post; Trial Balance; Adjusting Entries; Adjusted Trial Balance; Financial Statements; Closing Entries; Post-Closing Trial Balance. Step 1, Analyze business transactions is highlighted and enlarged.">
            <a:extLst>
              <a:ext uri="{FF2B5EF4-FFF2-40B4-BE49-F238E27FC236}">
                <a16:creationId xmlns:a16="http://schemas.microsoft.com/office/drawing/2014/main" id="{571FE93A-5454-6DE1-1DBA-AB35D31906E8}"/>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tretch/>
        </p:blipFill>
        <p:spPr>
          <a:xfrm>
            <a:off x="434160" y="4546255"/>
            <a:ext cx="8275680" cy="1014941"/>
          </a:xfrm>
          <a:prstGeom prst="rect">
            <a:avLst/>
          </a:prstGeom>
        </p:spPr>
      </p:pic>
      <p:sp>
        <p:nvSpPr>
          <p:cNvPr id="15" name="Content Placeholder 5">
            <a:extLst>
              <a:ext uri="{FF2B5EF4-FFF2-40B4-BE49-F238E27FC236}">
                <a16:creationId xmlns:a16="http://schemas.microsoft.com/office/drawing/2014/main" id="{359231BA-0289-7F9E-2276-EC6753B366F3}"/>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551180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Accounting?</a:t>
            </a:r>
          </a:p>
        </p:txBody>
      </p:sp>
      <p:sp>
        <p:nvSpPr>
          <p:cNvPr id="5" name="Content Placeholder 4"/>
          <p:cNvSpPr>
            <a:spLocks noGrp="1"/>
          </p:cNvSpPr>
          <p:nvPr>
            <p:ph idx="1"/>
          </p:nvPr>
        </p:nvSpPr>
        <p:spPr/>
        <p:txBody>
          <a:bodyPr>
            <a:normAutofit lnSpcReduction="10000"/>
          </a:bodyPr>
          <a:lstStyle/>
          <a:p>
            <a:r>
              <a:rPr lang="en-US" altLang="en-US" dirty="0">
                <a:ea typeface="ＭＳ Ｐゴシック" pitchFamily="34" charset="-128"/>
              </a:rPr>
              <a:t>Accounting is the process of </a:t>
            </a:r>
            <a:r>
              <a:rPr lang="en-US" altLang="en-US" i="1" dirty="0">
                <a:solidFill>
                  <a:srgbClr val="FF0000"/>
                </a:solidFill>
                <a:ea typeface="ＭＳ Ｐゴシック" pitchFamily="34" charset="-128"/>
              </a:rPr>
              <a:t>identifying</a:t>
            </a:r>
            <a:r>
              <a:rPr lang="en-US" altLang="en-US" i="1" dirty="0">
                <a:ea typeface="ＭＳ Ｐゴシック" pitchFamily="34" charset="-128"/>
              </a:rPr>
              <a:t>, </a:t>
            </a:r>
            <a:r>
              <a:rPr lang="en-US" altLang="en-US" i="1" dirty="0">
                <a:solidFill>
                  <a:srgbClr val="FF0000"/>
                </a:solidFill>
                <a:ea typeface="ＭＳ Ｐゴシック" pitchFamily="34" charset="-128"/>
              </a:rPr>
              <a:t>measuring</a:t>
            </a:r>
            <a:r>
              <a:rPr lang="en-US" altLang="en-US" i="1" dirty="0">
                <a:ea typeface="ＭＳ Ｐゴシック" pitchFamily="34" charset="-128"/>
              </a:rPr>
              <a:t>, </a:t>
            </a:r>
            <a:r>
              <a:rPr lang="en-US" altLang="en-US" i="1" dirty="0">
                <a:solidFill>
                  <a:srgbClr val="FF0000"/>
                </a:solidFill>
                <a:ea typeface="ＭＳ Ｐゴシック" pitchFamily="34" charset="-128"/>
              </a:rPr>
              <a:t>recording</a:t>
            </a:r>
            <a:r>
              <a:rPr lang="en-US" altLang="en-US" i="1" dirty="0">
                <a:ea typeface="ＭＳ Ｐゴシック" pitchFamily="34" charset="-128"/>
              </a:rPr>
              <a:t>, and </a:t>
            </a:r>
            <a:r>
              <a:rPr lang="en-US" altLang="en-US" i="1" dirty="0">
                <a:solidFill>
                  <a:srgbClr val="FF0000"/>
                </a:solidFill>
                <a:ea typeface="ＭＳ Ｐゴシック" pitchFamily="34" charset="-128"/>
              </a:rPr>
              <a:t>communicating</a:t>
            </a:r>
            <a:r>
              <a:rPr lang="en-US" altLang="en-US" dirty="0">
                <a:ea typeface="ＭＳ Ｐゴシック" pitchFamily="34" charset="-128"/>
              </a:rPr>
              <a:t> economic events in order to provide information for decision-making purposes.</a:t>
            </a:r>
          </a:p>
          <a:p>
            <a:endParaRPr lang="en-US" altLang="en-US" dirty="0">
              <a:ea typeface="ＭＳ Ｐゴシック" pitchFamily="34" charset="-128"/>
            </a:endParaRPr>
          </a:p>
          <a:p>
            <a:r>
              <a:rPr lang="en-US" altLang="en-US" dirty="0">
                <a:ea typeface="ＭＳ Ｐゴシック" pitchFamily="34" charset="-128"/>
              </a:rPr>
              <a:t>It is the </a:t>
            </a:r>
            <a:r>
              <a:rPr lang="en-US" altLang="en-US" dirty="0">
                <a:solidFill>
                  <a:srgbClr val="FF0000"/>
                </a:solidFill>
                <a:ea typeface="ＭＳ Ｐゴシック" pitchFamily="34" charset="-128"/>
              </a:rPr>
              <a:t>language of businesses</a:t>
            </a:r>
            <a:r>
              <a:rPr lang="en-US" altLang="en-US" dirty="0">
                <a:ea typeface="ＭＳ Ｐゴシック" pitchFamily="34" charset="-128"/>
              </a:rPr>
              <a:t>!</a:t>
            </a:r>
          </a:p>
          <a:p>
            <a:endParaRPr lang="en-US" altLang="en-US" dirty="0">
              <a:ea typeface="ＭＳ Ｐゴシック" pitchFamily="34" charset="-128"/>
            </a:endParaRPr>
          </a:p>
          <a:p>
            <a:r>
              <a:rPr lang="en-US" altLang="en-US" dirty="0">
                <a:ea typeface="ＭＳ Ｐゴシック" pitchFamily="34" charset="-128"/>
              </a:rPr>
              <a:t>There are two primary types of accounting systems:</a:t>
            </a:r>
          </a:p>
          <a:p>
            <a:pPr lvl="1"/>
            <a:r>
              <a:rPr lang="en-US" altLang="en-US" dirty="0">
                <a:ea typeface="ＭＳ Ｐゴシック" pitchFamily="34" charset="-128"/>
              </a:rPr>
              <a:t>financial accounting (provides information to decision-makers external to the firm)</a:t>
            </a:r>
          </a:p>
          <a:p>
            <a:pPr lvl="1"/>
            <a:r>
              <a:rPr lang="en-US" altLang="en-US" dirty="0">
                <a:ea typeface="ＭＳ Ｐゴシック" pitchFamily="34" charset="-128"/>
              </a:rPr>
              <a:t>Managerial accounting (provides information to decision-makers internal to the firm)</a:t>
            </a:r>
          </a:p>
          <a:p>
            <a:endParaRPr lang="en-US" dirty="0"/>
          </a:p>
        </p:txBody>
      </p:sp>
      <p:sp>
        <p:nvSpPr>
          <p:cNvPr id="2" name="Slide Number Placeholder 1"/>
          <p:cNvSpPr>
            <a:spLocks noGrp="1"/>
          </p:cNvSpPr>
          <p:nvPr>
            <p:ph type="sldNum" sz="quarter" idx="12"/>
          </p:nvPr>
        </p:nvSpPr>
        <p:spPr/>
        <p:txBody>
          <a:bodyPr/>
          <a:lstStyle/>
          <a:p>
            <a:fld id="{CFEFCF7E-18A1-4C69-AB32-562E04F3D2E0}" type="slidenum">
              <a:rPr lang="en-US" smtClean="0"/>
              <a:t>6</a:t>
            </a:fld>
            <a:endParaRPr lang="en-US"/>
          </a:p>
        </p:txBody>
      </p:sp>
    </p:spTree>
    <p:extLst>
      <p:ext uri="{BB962C8B-B14F-4D97-AF65-F5344CB8AC3E}">
        <p14:creationId xmlns:p14="http://schemas.microsoft.com/office/powerpoint/2010/main" val="333363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FEF9E-3991-03FD-2190-4F614E716118}"/>
              </a:ext>
            </a:extLst>
          </p:cNvPr>
          <p:cNvSpPr>
            <a:spLocks noGrp="1"/>
          </p:cNvSpPr>
          <p:nvPr>
            <p:ph type="title"/>
          </p:nvPr>
        </p:nvSpPr>
        <p:spPr/>
        <p:txBody>
          <a:bodyPr/>
          <a:lstStyle/>
          <a:p>
            <a:r>
              <a:rPr lang="en-IN" dirty="0"/>
              <a:t>Accounting Transactions</a:t>
            </a:r>
          </a:p>
        </p:txBody>
      </p:sp>
      <p:pic>
        <p:nvPicPr>
          <p:cNvPr id="14" name="Picture Placeholder 13" descr="An illustration explains the criterion of whether an event should be recorded in the accounting records. The criterion is, is the financial position, including the assets, liabilities, or equity, of the company changed? For the event, purchase computer, the event is recorded. For the event, discuss product design with potential customer, the event is not recorded. For the event, pay rent, the event is recorded.">
            <a:extLst>
              <a:ext uri="{FF2B5EF4-FFF2-40B4-BE49-F238E27FC236}">
                <a16:creationId xmlns:a16="http://schemas.microsoft.com/office/drawing/2014/main" id="{57F61669-C18D-D414-8745-B92412158404}"/>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tretch/>
        </p:blipFill>
        <p:spPr>
          <a:xfrm>
            <a:off x="676777" y="1570199"/>
            <a:ext cx="7042294" cy="3572406"/>
          </a:xfrm>
          <a:prstGeom prst="rect">
            <a:avLst/>
          </a:prstGeom>
        </p:spPr>
      </p:pic>
      <p:sp>
        <p:nvSpPr>
          <p:cNvPr id="8" name="Content Placeholder 7">
            <a:extLst>
              <a:ext uri="{FF2B5EF4-FFF2-40B4-BE49-F238E27FC236}">
                <a16:creationId xmlns:a16="http://schemas.microsoft.com/office/drawing/2014/main" id="{77C02E29-DB22-DD7C-F38A-3603B8322847}"/>
              </a:ext>
            </a:extLst>
          </p:cNvPr>
          <p:cNvSpPr>
            <a:spLocks noGrp="1"/>
          </p:cNvSpPr>
          <p:nvPr>
            <p:ph sz="quarter" idx="18"/>
          </p:nvPr>
        </p:nvSpPr>
        <p:spPr/>
        <p:txBody>
          <a:bodyPr>
            <a:normAutofit/>
          </a:bodyPr>
          <a:lstStyle/>
          <a:p>
            <a:pPr marL="0" indent="0">
              <a:buNone/>
            </a:pPr>
            <a:r>
              <a:rPr lang="en-CA" sz="2000" b="1" dirty="0"/>
              <a:t>Illustration 1.8: </a:t>
            </a:r>
            <a:r>
              <a:rPr lang="en-CA" sz="2000" dirty="0"/>
              <a:t>The transaction identification process.</a:t>
            </a:r>
          </a:p>
        </p:txBody>
      </p:sp>
      <p:sp>
        <p:nvSpPr>
          <p:cNvPr id="15" name="Content Placeholder 5">
            <a:extLst>
              <a:ext uri="{FF2B5EF4-FFF2-40B4-BE49-F238E27FC236}">
                <a16:creationId xmlns:a16="http://schemas.microsoft.com/office/drawing/2014/main" id="{DB483B35-0C1A-DC38-8DD5-C8E8C7D1DCD3}"/>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3958716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DBC9C-15B3-A497-58EB-417ED1D07C39}"/>
              </a:ext>
            </a:extLst>
          </p:cNvPr>
          <p:cNvSpPr>
            <a:spLocks noGrp="1"/>
          </p:cNvSpPr>
          <p:nvPr>
            <p:ph type="title"/>
          </p:nvPr>
        </p:nvSpPr>
        <p:spPr/>
        <p:txBody>
          <a:bodyPr/>
          <a:lstStyle/>
          <a:p>
            <a:r>
              <a:rPr lang="en-IN" dirty="0"/>
              <a:t>Transaction Analysis</a:t>
            </a:r>
          </a:p>
        </p:txBody>
      </p:sp>
      <p:pic>
        <p:nvPicPr>
          <p:cNvPr id="14" name="Picture Placeholder 13" descr="A flow diagram demonstrates that the assets are equal to liabilities plus equity. Equity is made up of share capital-ordinary and retained earnings. Retained earnings are equal to revenues minus expenses minus dividends.">
            <a:extLst>
              <a:ext uri="{FF2B5EF4-FFF2-40B4-BE49-F238E27FC236}">
                <a16:creationId xmlns:a16="http://schemas.microsoft.com/office/drawing/2014/main" id="{E7749B94-DE3C-78A3-4D03-4261ADCFE1CD}"/>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tretch/>
        </p:blipFill>
        <p:spPr>
          <a:xfrm>
            <a:off x="112987" y="1641007"/>
            <a:ext cx="8918026" cy="3403748"/>
          </a:xfrm>
          <a:prstGeom prst="rect">
            <a:avLst/>
          </a:prstGeom>
        </p:spPr>
      </p:pic>
      <p:sp>
        <p:nvSpPr>
          <p:cNvPr id="8" name="Content Placeholder 7">
            <a:extLst>
              <a:ext uri="{FF2B5EF4-FFF2-40B4-BE49-F238E27FC236}">
                <a16:creationId xmlns:a16="http://schemas.microsoft.com/office/drawing/2014/main" id="{6E603FFB-88FF-2C41-7F2C-070F2B49CF18}"/>
              </a:ext>
            </a:extLst>
          </p:cNvPr>
          <p:cNvSpPr>
            <a:spLocks noGrp="1"/>
          </p:cNvSpPr>
          <p:nvPr>
            <p:ph sz="quarter" idx="18"/>
          </p:nvPr>
        </p:nvSpPr>
        <p:spPr>
          <a:xfrm>
            <a:off x="592138" y="5164138"/>
            <a:ext cx="8037512" cy="431315"/>
          </a:xfrm>
        </p:spPr>
        <p:txBody>
          <a:bodyPr>
            <a:normAutofit/>
          </a:bodyPr>
          <a:lstStyle/>
          <a:p>
            <a:pPr marL="0" indent="0">
              <a:buNone/>
            </a:pPr>
            <a:r>
              <a:rPr lang="en-CA" sz="2000" b="1" dirty="0"/>
              <a:t>Illustration 1.9: </a:t>
            </a:r>
            <a:r>
              <a:rPr lang="en-CA" sz="2000" dirty="0"/>
              <a:t>Expanded accounting equation.</a:t>
            </a:r>
          </a:p>
        </p:txBody>
      </p:sp>
      <p:sp>
        <p:nvSpPr>
          <p:cNvPr id="15" name="Content Placeholder 5">
            <a:extLst>
              <a:ext uri="{FF2B5EF4-FFF2-40B4-BE49-F238E27FC236}">
                <a16:creationId xmlns:a16="http://schemas.microsoft.com/office/drawing/2014/main" id="{EBF61CF3-06DF-60C0-6150-06EBD15AA83E}"/>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2331345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14486-C2F4-53F0-0C17-DCFCC2DF65E8}"/>
              </a:ext>
            </a:extLst>
          </p:cNvPr>
          <p:cNvSpPr>
            <a:spLocks noGrp="1"/>
          </p:cNvSpPr>
          <p:nvPr>
            <p:ph type="title"/>
          </p:nvPr>
        </p:nvSpPr>
        <p:spPr/>
        <p:txBody>
          <a:bodyPr>
            <a:noAutofit/>
          </a:bodyPr>
          <a:lstStyle/>
          <a:p>
            <a:r>
              <a:rPr lang="en-GB" dirty="0"/>
              <a:t>Transaction (1). Investment by Shareholders.</a:t>
            </a:r>
            <a:endParaRPr lang="en-IN" dirty="0"/>
          </a:p>
        </p:txBody>
      </p:sp>
      <p:sp>
        <p:nvSpPr>
          <p:cNvPr id="4" name="Content Placeholder 3">
            <a:extLst>
              <a:ext uri="{FF2B5EF4-FFF2-40B4-BE49-F238E27FC236}">
                <a16:creationId xmlns:a16="http://schemas.microsoft.com/office/drawing/2014/main" id="{4D338897-9F3A-21D4-E2ED-18ABB413E986}"/>
              </a:ext>
            </a:extLst>
          </p:cNvPr>
          <p:cNvSpPr>
            <a:spLocks noGrp="1"/>
          </p:cNvSpPr>
          <p:nvPr>
            <p:ph sz="quarter" idx="12"/>
          </p:nvPr>
        </p:nvSpPr>
        <p:spPr>
          <a:xfrm>
            <a:off x="513862" y="1536799"/>
            <a:ext cx="8115301" cy="2224667"/>
          </a:xfrm>
        </p:spPr>
        <p:txBody>
          <a:bodyPr>
            <a:noAutofit/>
          </a:bodyPr>
          <a:lstStyle/>
          <a:p>
            <a:pPr marL="0" indent="0">
              <a:spcAft>
                <a:spcPts val="600"/>
              </a:spcAft>
              <a:buNone/>
            </a:pPr>
            <a:r>
              <a:rPr lang="en-US" sz="2200" b="1" dirty="0">
                <a:solidFill>
                  <a:schemeClr val="accent2"/>
                </a:solidFill>
              </a:rPr>
              <a:t>Assume:</a:t>
            </a:r>
            <a:r>
              <a:rPr lang="en-US" sz="2200" b="1" dirty="0">
                <a:solidFill>
                  <a:schemeClr val="accent3"/>
                </a:solidFill>
              </a:rPr>
              <a:t> </a:t>
            </a:r>
            <a:r>
              <a:rPr lang="en-US" sz="2200" dirty="0"/>
              <a:t>Ray and Barbara Neal decide to start a smartphone app development company that they incorporate as </a:t>
            </a:r>
            <a:r>
              <a:rPr lang="en-US" sz="2200" dirty="0" err="1"/>
              <a:t>Softbyte</a:t>
            </a:r>
            <a:r>
              <a:rPr lang="en-US" sz="2200" dirty="0"/>
              <a:t> SA. On September 1, 2025, they invest €15,000 cash in the business in exchange for €15,000 of ordinary shares. The ordinary shares indicates the ownership interest that the Neals have in </a:t>
            </a:r>
            <a:r>
              <a:rPr lang="en-US" sz="2200" dirty="0" err="1"/>
              <a:t>Softbyte</a:t>
            </a:r>
            <a:r>
              <a:rPr lang="en-US" sz="2200" dirty="0"/>
              <a:t> SA.</a:t>
            </a:r>
          </a:p>
          <a:p>
            <a:pPr marL="0" indent="0">
              <a:spcAft>
                <a:spcPts val="600"/>
              </a:spcAft>
              <a:buNone/>
            </a:pPr>
            <a:r>
              <a:rPr lang="en-US" sz="2200" b="1" dirty="0">
                <a:solidFill>
                  <a:schemeClr val="accent2"/>
                </a:solidFill>
              </a:rPr>
              <a:t>Demonstrate: </a:t>
            </a:r>
            <a:r>
              <a:rPr lang="en-US" sz="2200" dirty="0"/>
              <a:t>Basic and equation analysis of this transaction.</a:t>
            </a:r>
          </a:p>
        </p:txBody>
      </p:sp>
      <p:pic>
        <p:nvPicPr>
          <p:cNvPr id="14" name="Picture Placeholder 13" descr="An illustration shows two steps to demonstrate transactional analysis for transaction 1, investment by shareholders. The table has two columns. The column on the left outlines the steps, with the analysis provided on the right. The first step, Basic analysis is labeled as: The asset Cash increases Euro 15,000, and equity identified as Share Capital—Ordinary increases Euro 15,000.The second step, equation analysis, displays the transaction in equation analysis format, which begins with the accounting equation expressed as: Assets equals Liabilities plus Equity. An account titled, Cash is displayed under Assets, and another account titled Share Capital is displayed under Equity, both showing an increase of Euro 15,000, highlighted and labeled as “Issued Shares.”">
            <a:extLst>
              <a:ext uri="{FF2B5EF4-FFF2-40B4-BE49-F238E27FC236}">
                <a16:creationId xmlns:a16="http://schemas.microsoft.com/office/drawing/2014/main" id="{2694527A-6231-A4F2-E635-1AAC041F1CAF}"/>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tretch/>
        </p:blipFill>
        <p:spPr>
          <a:xfrm>
            <a:off x="663663" y="3798659"/>
            <a:ext cx="7816675" cy="2124473"/>
          </a:xfrm>
          <a:prstGeom prst="rect">
            <a:avLst/>
          </a:prstGeom>
        </p:spPr>
      </p:pic>
      <p:sp>
        <p:nvSpPr>
          <p:cNvPr id="8" name="Content Placeholder 7">
            <a:extLst>
              <a:ext uri="{FF2B5EF4-FFF2-40B4-BE49-F238E27FC236}">
                <a16:creationId xmlns:a16="http://schemas.microsoft.com/office/drawing/2014/main" id="{E12055F8-2D3A-6A6E-E8E1-5817E30E04B6}"/>
              </a:ext>
            </a:extLst>
          </p:cNvPr>
          <p:cNvSpPr>
            <a:spLocks noGrp="1"/>
          </p:cNvSpPr>
          <p:nvPr>
            <p:ph sz="quarter" idx="18"/>
          </p:nvPr>
        </p:nvSpPr>
        <p:spPr>
          <a:xfrm>
            <a:off x="1176228" y="5794019"/>
            <a:ext cx="7816675" cy="682228"/>
          </a:xfrm>
        </p:spPr>
        <p:txBody>
          <a:bodyPr>
            <a:normAutofit/>
          </a:bodyPr>
          <a:lstStyle/>
          <a:p>
            <a:pPr marL="0" indent="0">
              <a:buNone/>
            </a:pPr>
            <a:r>
              <a:rPr lang="en-US" sz="1800" dirty="0">
                <a:cs typeface="Times New Roman" panose="02020603050405020304" pitchFamily="18" charset="0"/>
              </a:rPr>
              <a:t>Observe that the </a:t>
            </a:r>
            <a:r>
              <a:rPr lang="en-US" sz="1800" dirty="0">
                <a:solidFill>
                  <a:srgbClr val="FF0000"/>
                </a:solidFill>
                <a:cs typeface="Times New Roman" panose="02020603050405020304" pitchFamily="18" charset="0"/>
              </a:rPr>
              <a:t>equality of the basic equation </a:t>
            </a:r>
            <a:r>
              <a:rPr lang="en-US" sz="1800" dirty="0">
                <a:cs typeface="Times New Roman" panose="02020603050405020304" pitchFamily="18" charset="0"/>
              </a:rPr>
              <a:t>has been maintained. Note also that the source of the increase in equity (in this case, issued shares) is indicated. </a:t>
            </a:r>
          </a:p>
        </p:txBody>
      </p:sp>
      <p:sp>
        <p:nvSpPr>
          <p:cNvPr id="13" name="Content Placeholder 5">
            <a:extLst>
              <a:ext uri="{FF2B5EF4-FFF2-40B4-BE49-F238E27FC236}">
                <a16:creationId xmlns:a16="http://schemas.microsoft.com/office/drawing/2014/main" id="{2B82ACDE-AAD7-E5B4-B1F3-DBCF78603A14}"/>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91342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37CE-141C-3790-8588-845A6FFB01E0}"/>
              </a:ext>
            </a:extLst>
          </p:cNvPr>
          <p:cNvSpPr>
            <a:spLocks noGrp="1"/>
          </p:cNvSpPr>
          <p:nvPr>
            <p:ph type="title"/>
          </p:nvPr>
        </p:nvSpPr>
        <p:spPr/>
        <p:txBody>
          <a:bodyPr>
            <a:noAutofit/>
          </a:bodyPr>
          <a:lstStyle/>
          <a:p>
            <a:r>
              <a:rPr lang="en-GB" dirty="0"/>
              <a:t>Transaction (2). Purchase of Equipment for Cash.</a:t>
            </a:r>
            <a:endParaRPr lang="en-IN" dirty="0"/>
          </a:p>
        </p:txBody>
      </p:sp>
      <p:sp>
        <p:nvSpPr>
          <p:cNvPr id="4" name="Content Placeholder 3">
            <a:extLst>
              <a:ext uri="{FF2B5EF4-FFF2-40B4-BE49-F238E27FC236}">
                <a16:creationId xmlns:a16="http://schemas.microsoft.com/office/drawing/2014/main" id="{6D9C67ED-67CF-2D4A-DAE8-55E1B7319883}"/>
              </a:ext>
            </a:extLst>
          </p:cNvPr>
          <p:cNvSpPr>
            <a:spLocks noGrp="1"/>
          </p:cNvSpPr>
          <p:nvPr>
            <p:ph sz="quarter" idx="12"/>
          </p:nvPr>
        </p:nvSpPr>
        <p:spPr>
          <a:xfrm>
            <a:off x="513862" y="1627833"/>
            <a:ext cx="8115301" cy="1366379"/>
          </a:xfrm>
        </p:spPr>
        <p:txBody>
          <a:bodyPr>
            <a:normAutofit fontScale="85000" lnSpcReduction="10000"/>
          </a:bodyPr>
          <a:lstStyle/>
          <a:p>
            <a:pPr marL="0" indent="0">
              <a:lnSpc>
                <a:spcPct val="110000"/>
              </a:lnSpc>
              <a:buNone/>
            </a:pPr>
            <a:r>
              <a:rPr lang="en-US" sz="2800" b="1" dirty="0">
                <a:solidFill>
                  <a:schemeClr val="accent2"/>
                </a:solidFill>
              </a:rPr>
              <a:t>Assume: </a:t>
            </a:r>
            <a:r>
              <a:rPr lang="en-US" sz="2800" dirty="0" err="1"/>
              <a:t>Softbyte</a:t>
            </a:r>
            <a:r>
              <a:rPr lang="en-US" sz="2800" dirty="0"/>
              <a:t> SA purchases computer equipment for €7,000 cash.</a:t>
            </a:r>
          </a:p>
          <a:p>
            <a:pPr marL="0" indent="0">
              <a:lnSpc>
                <a:spcPct val="110000"/>
              </a:lnSpc>
              <a:buNone/>
            </a:pPr>
            <a:r>
              <a:rPr lang="en-US" sz="2800" b="1" dirty="0">
                <a:solidFill>
                  <a:schemeClr val="accent2"/>
                </a:solidFill>
              </a:rPr>
              <a:t>Demonstrate:</a:t>
            </a:r>
            <a:r>
              <a:rPr lang="en-US" sz="2800" b="1" dirty="0">
                <a:solidFill>
                  <a:schemeClr val="accent3"/>
                </a:solidFill>
              </a:rPr>
              <a:t> </a:t>
            </a:r>
            <a:r>
              <a:rPr lang="en-US" sz="2800" dirty="0"/>
              <a:t>Basic and equation analysis of this transaction.</a:t>
            </a:r>
          </a:p>
        </p:txBody>
      </p:sp>
      <p:pic>
        <p:nvPicPr>
          <p:cNvPr id="16" name="Picture Placeholder 15" descr="An illustration shows two steps to demonstrate transactional analysis for transaction 2, the purchase of equipment for cash. A column on the left outlines the steps, with the analysis provided on the right. The first step, Basic analysis is labeled as: The asset Cash decreases Euro 7,000 and the asset Equipment increases Euro 7,000.The second step, equation analysis, displays the transaction in accounting equation form expressed as: Assets equals Liabilities plus Equity. The account balances from transaction 1 are carried forward as Cash, Euro 15,000 and Share capital Euro 15,000. Under Assets, a decrease of 7,000 is shown under Cash, and an increase of Euro 7,000 is under Equipment. The new balances are displayed as: Cash Euro 8,000 and Equipment, Euro 7,000 totaling Euro 15,000 equals Equity, of 15,000.">
            <a:extLst>
              <a:ext uri="{FF2B5EF4-FFF2-40B4-BE49-F238E27FC236}">
                <a16:creationId xmlns:a16="http://schemas.microsoft.com/office/drawing/2014/main" id="{4CA252D4-97EC-4460-0B5E-4EC9C55449A7}"/>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tretch/>
        </p:blipFill>
        <p:spPr>
          <a:xfrm>
            <a:off x="644384" y="2925622"/>
            <a:ext cx="7805128" cy="2874968"/>
          </a:xfrm>
          <a:prstGeom prst="rect">
            <a:avLst/>
          </a:prstGeom>
        </p:spPr>
      </p:pic>
      <p:sp>
        <p:nvSpPr>
          <p:cNvPr id="8" name="Content Placeholder 7">
            <a:extLst>
              <a:ext uri="{FF2B5EF4-FFF2-40B4-BE49-F238E27FC236}">
                <a16:creationId xmlns:a16="http://schemas.microsoft.com/office/drawing/2014/main" id="{276FA6B5-9BFD-0DAE-867F-A7CD25ED1C30}"/>
              </a:ext>
            </a:extLst>
          </p:cNvPr>
          <p:cNvSpPr>
            <a:spLocks noGrp="1"/>
          </p:cNvSpPr>
          <p:nvPr>
            <p:ph sz="quarter" idx="18"/>
          </p:nvPr>
        </p:nvSpPr>
        <p:spPr>
          <a:xfrm>
            <a:off x="1252030" y="5808526"/>
            <a:ext cx="7741658" cy="696271"/>
          </a:xfrm>
        </p:spPr>
        <p:txBody>
          <a:bodyPr>
            <a:normAutofit lnSpcReduction="10000"/>
          </a:bodyPr>
          <a:lstStyle/>
          <a:p>
            <a:pPr marL="0" indent="0">
              <a:buNone/>
            </a:pPr>
            <a:r>
              <a:rPr lang="en-US" sz="2000" dirty="0">
                <a:cs typeface="Times New Roman" panose="02020603050405020304" pitchFamily="18" charset="0"/>
              </a:rPr>
              <a:t>This transaction results in an </a:t>
            </a:r>
            <a:r>
              <a:rPr lang="en-US" sz="2000" dirty="0">
                <a:solidFill>
                  <a:srgbClr val="FF0000"/>
                </a:solidFill>
                <a:cs typeface="Times New Roman" panose="02020603050405020304" pitchFamily="18" charset="0"/>
              </a:rPr>
              <a:t>equal increase and decrease in total assets</a:t>
            </a:r>
            <a:r>
              <a:rPr lang="en-US" sz="2000" dirty="0">
                <a:cs typeface="Times New Roman" panose="02020603050405020304" pitchFamily="18" charset="0"/>
              </a:rPr>
              <a:t>, though the composition of assets changes. </a:t>
            </a:r>
          </a:p>
        </p:txBody>
      </p:sp>
      <p:sp>
        <p:nvSpPr>
          <p:cNvPr id="21" name="Content Placeholder 5">
            <a:extLst>
              <a:ext uri="{FF2B5EF4-FFF2-40B4-BE49-F238E27FC236}">
                <a16:creationId xmlns:a16="http://schemas.microsoft.com/office/drawing/2014/main" id="{A2EA5D6D-82A5-9246-D153-E4787BA7F71D}"/>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26984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6BA35-C388-7470-FCE0-3FC8590073C2}"/>
              </a:ext>
            </a:extLst>
          </p:cNvPr>
          <p:cNvSpPr>
            <a:spLocks noGrp="1"/>
          </p:cNvSpPr>
          <p:nvPr>
            <p:ph type="title"/>
          </p:nvPr>
        </p:nvSpPr>
        <p:spPr/>
        <p:txBody>
          <a:bodyPr>
            <a:noAutofit/>
          </a:bodyPr>
          <a:lstStyle/>
          <a:p>
            <a:r>
              <a:rPr lang="en-GB" dirty="0"/>
              <a:t>Transaction (3). Purchase of Supplies on Credit. </a:t>
            </a:r>
            <a:endParaRPr lang="en-IN" dirty="0"/>
          </a:p>
        </p:txBody>
      </p:sp>
      <p:sp>
        <p:nvSpPr>
          <p:cNvPr id="4" name="Content Placeholder 3">
            <a:extLst>
              <a:ext uri="{FF2B5EF4-FFF2-40B4-BE49-F238E27FC236}">
                <a16:creationId xmlns:a16="http://schemas.microsoft.com/office/drawing/2014/main" id="{9B9599EA-3F12-D2C5-BBAC-7714CF216EC0}"/>
              </a:ext>
            </a:extLst>
          </p:cNvPr>
          <p:cNvSpPr>
            <a:spLocks noGrp="1"/>
          </p:cNvSpPr>
          <p:nvPr>
            <p:ph sz="quarter" idx="12"/>
          </p:nvPr>
        </p:nvSpPr>
        <p:spPr>
          <a:xfrm>
            <a:off x="513862" y="1543082"/>
            <a:ext cx="8115301" cy="1797066"/>
          </a:xfrm>
        </p:spPr>
        <p:txBody>
          <a:bodyPr>
            <a:noAutofit/>
          </a:bodyPr>
          <a:lstStyle/>
          <a:p>
            <a:pPr marL="0" indent="0">
              <a:buNone/>
            </a:pPr>
            <a:r>
              <a:rPr lang="en-US" sz="2200" b="1" dirty="0">
                <a:solidFill>
                  <a:schemeClr val="accent2"/>
                </a:solidFill>
              </a:rPr>
              <a:t>Assume:</a:t>
            </a:r>
            <a:r>
              <a:rPr lang="en-US" sz="2200" b="1" dirty="0">
                <a:solidFill>
                  <a:schemeClr val="accent3"/>
                </a:solidFill>
              </a:rPr>
              <a:t> </a:t>
            </a:r>
            <a:r>
              <a:rPr lang="en-US" sz="2200" dirty="0" err="1"/>
              <a:t>Softbyte</a:t>
            </a:r>
            <a:r>
              <a:rPr lang="en-US" sz="2200" dirty="0"/>
              <a:t> SA purchases headsets (and other computer accessories expected to last several months) for €1,600 from Mobile Solutions. Mobile Solutions agrees to allow </a:t>
            </a:r>
            <a:r>
              <a:rPr lang="en-US" sz="2200" dirty="0" err="1"/>
              <a:t>Softbyte</a:t>
            </a:r>
            <a:r>
              <a:rPr lang="en-US" sz="2200" dirty="0"/>
              <a:t> to pay this bill in October. This transaction is a purchase on account (a credit purchase).</a:t>
            </a:r>
          </a:p>
          <a:p>
            <a:pPr marL="0" indent="0">
              <a:buNone/>
            </a:pPr>
            <a:r>
              <a:rPr lang="en-US" sz="2200" b="1" dirty="0">
                <a:solidFill>
                  <a:schemeClr val="accent2"/>
                </a:solidFill>
              </a:rPr>
              <a:t>Demonstrate:</a:t>
            </a:r>
            <a:r>
              <a:rPr lang="en-US" sz="2200" b="1" dirty="0">
                <a:solidFill>
                  <a:schemeClr val="accent3"/>
                </a:solidFill>
              </a:rPr>
              <a:t> </a:t>
            </a:r>
            <a:r>
              <a:rPr lang="en-US" sz="2200" dirty="0"/>
              <a:t>Basic and equation analysis of this transaction.</a:t>
            </a:r>
          </a:p>
        </p:txBody>
      </p:sp>
      <p:pic>
        <p:nvPicPr>
          <p:cNvPr id="14" name="Picture Placeholder 13" descr="An illustration shows two steps to demonstrate transactional analysis for transaction 3, the purchase of supplies on credit. The first step, Basic analysis is labeled as: The asset Supplies increases Euro 1,600 and the liability Accounts Payable increases Euro 1,600.The second step, equation analysis, displays the accounting equation as: Assets equals Liabilities plus Equity. The account balances after transaction 2 are carried forward as Cash, Euro 8,000; Equipment, Euro 7,000 and Share capital Euro 15,000. Under Assets, an increase of Euro 1,600 is shown under Supplies, and under liabilities, an increase of Euro 1,600 is under Accounts Payable. The new balances are displayed as: Assets: Cash Euro 8,000 plus Supplies Euro 1,600 plus Equipment, Euro 7,000, collectively totaled as Euro 16,600, equals Liabilities: Accounts payable Euro 1,600 plus Equity: Share capital Euro 15,000, collectively totaled as Euro 16,600.">
            <a:extLst>
              <a:ext uri="{FF2B5EF4-FFF2-40B4-BE49-F238E27FC236}">
                <a16:creationId xmlns:a16="http://schemas.microsoft.com/office/drawing/2014/main" id="{D6FE592C-CF09-BD23-55C3-8CC6A0632F4A}"/>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tretch/>
        </p:blipFill>
        <p:spPr>
          <a:xfrm>
            <a:off x="640446" y="3386474"/>
            <a:ext cx="7737848" cy="2307477"/>
          </a:xfrm>
          <a:prstGeom prst="rect">
            <a:avLst/>
          </a:prstGeom>
        </p:spPr>
      </p:pic>
      <p:sp>
        <p:nvSpPr>
          <p:cNvPr id="8" name="Content Placeholder 7">
            <a:extLst>
              <a:ext uri="{FF2B5EF4-FFF2-40B4-BE49-F238E27FC236}">
                <a16:creationId xmlns:a16="http://schemas.microsoft.com/office/drawing/2014/main" id="{7F4F1199-F83E-E51B-9A29-E36A14F21148}"/>
              </a:ext>
            </a:extLst>
          </p:cNvPr>
          <p:cNvSpPr>
            <a:spLocks noGrp="1"/>
          </p:cNvSpPr>
          <p:nvPr>
            <p:ph sz="quarter" idx="18"/>
          </p:nvPr>
        </p:nvSpPr>
        <p:spPr>
          <a:xfrm>
            <a:off x="604664" y="5716577"/>
            <a:ext cx="8285948" cy="656127"/>
          </a:xfrm>
        </p:spPr>
        <p:txBody>
          <a:bodyPr>
            <a:noAutofit/>
          </a:bodyPr>
          <a:lstStyle/>
          <a:p>
            <a:pPr marL="0" indent="0">
              <a:buNone/>
            </a:pPr>
            <a:r>
              <a:rPr lang="en-US" sz="1800" dirty="0">
                <a:cs typeface="Times New Roman" panose="02020603050405020304" pitchFamily="18" charset="0"/>
              </a:rPr>
              <a:t>Assets increase because of the </a:t>
            </a:r>
            <a:r>
              <a:rPr lang="en-US" sz="1800" dirty="0">
                <a:solidFill>
                  <a:srgbClr val="FF0000"/>
                </a:solidFill>
                <a:cs typeface="Times New Roman" panose="02020603050405020304" pitchFamily="18" charset="0"/>
              </a:rPr>
              <a:t>expected future benefits of using the headsets and computer accessories</a:t>
            </a:r>
            <a:r>
              <a:rPr lang="en-US" sz="1800" dirty="0">
                <a:cs typeface="Times New Roman" panose="02020603050405020304" pitchFamily="18" charset="0"/>
              </a:rPr>
              <a:t>, and </a:t>
            </a:r>
            <a:r>
              <a:rPr lang="en-US" sz="1800" dirty="0">
                <a:solidFill>
                  <a:srgbClr val="FF0000"/>
                </a:solidFill>
                <a:cs typeface="Times New Roman" panose="02020603050405020304" pitchFamily="18" charset="0"/>
              </a:rPr>
              <a:t>liabilities increase </a:t>
            </a:r>
            <a:r>
              <a:rPr lang="en-US" sz="1800" dirty="0">
                <a:cs typeface="Times New Roman" panose="02020603050405020304" pitchFamily="18" charset="0"/>
              </a:rPr>
              <a:t>by the amount due by Mobile Solutions.</a:t>
            </a:r>
            <a:r>
              <a:rPr lang="en-US" sz="1800" dirty="0"/>
              <a:t> </a:t>
            </a:r>
          </a:p>
        </p:txBody>
      </p:sp>
      <p:sp>
        <p:nvSpPr>
          <p:cNvPr id="13" name="Content Placeholder 5">
            <a:extLst>
              <a:ext uri="{FF2B5EF4-FFF2-40B4-BE49-F238E27FC236}">
                <a16:creationId xmlns:a16="http://schemas.microsoft.com/office/drawing/2014/main" id="{63ACD363-792F-37AC-5BDA-9921E48902F4}"/>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11961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35F1-AED0-E429-4F7F-619657390FD7}"/>
              </a:ext>
            </a:extLst>
          </p:cNvPr>
          <p:cNvSpPr>
            <a:spLocks noGrp="1"/>
          </p:cNvSpPr>
          <p:nvPr>
            <p:ph type="title"/>
          </p:nvPr>
        </p:nvSpPr>
        <p:spPr/>
        <p:txBody>
          <a:bodyPr>
            <a:noAutofit/>
          </a:bodyPr>
          <a:lstStyle/>
          <a:p>
            <a:r>
              <a:rPr lang="en-US" b="1" dirty="0"/>
              <a:t>Transaction (4). Services Performed for Cash.</a:t>
            </a:r>
            <a:endParaRPr lang="en-IN" dirty="0"/>
          </a:p>
        </p:txBody>
      </p:sp>
      <p:sp>
        <p:nvSpPr>
          <p:cNvPr id="4" name="Content Placeholder 3">
            <a:extLst>
              <a:ext uri="{FF2B5EF4-FFF2-40B4-BE49-F238E27FC236}">
                <a16:creationId xmlns:a16="http://schemas.microsoft.com/office/drawing/2014/main" id="{6C3775EB-362F-96D0-7D6F-3C43C3BC855F}"/>
              </a:ext>
            </a:extLst>
          </p:cNvPr>
          <p:cNvSpPr>
            <a:spLocks noGrp="1"/>
          </p:cNvSpPr>
          <p:nvPr>
            <p:ph sz="quarter" idx="12"/>
          </p:nvPr>
        </p:nvSpPr>
        <p:spPr>
          <a:xfrm>
            <a:off x="513862" y="1514497"/>
            <a:ext cx="8115301" cy="2020474"/>
          </a:xfrm>
        </p:spPr>
        <p:txBody>
          <a:bodyPr>
            <a:noAutofit/>
          </a:bodyPr>
          <a:lstStyle/>
          <a:p>
            <a:pPr marL="0" indent="0">
              <a:buNone/>
            </a:pPr>
            <a:r>
              <a:rPr lang="en-US" sz="2400" b="1" dirty="0">
                <a:solidFill>
                  <a:schemeClr val="accent2"/>
                </a:solidFill>
              </a:rPr>
              <a:t>Assume:</a:t>
            </a:r>
            <a:r>
              <a:rPr lang="en-US" sz="2400" b="1" dirty="0">
                <a:solidFill>
                  <a:schemeClr val="accent3"/>
                </a:solidFill>
              </a:rPr>
              <a:t> </a:t>
            </a:r>
            <a:r>
              <a:rPr lang="en-US" sz="2400" dirty="0" err="1"/>
              <a:t>Softbyte</a:t>
            </a:r>
            <a:r>
              <a:rPr lang="en-US" sz="2400" dirty="0"/>
              <a:t> SA receives €1,200 cash from customers for app development services it has performed. This transaction represents </a:t>
            </a:r>
            <a:r>
              <a:rPr lang="en-US" sz="2400" dirty="0" err="1"/>
              <a:t>Softbyte’s</a:t>
            </a:r>
            <a:r>
              <a:rPr lang="en-US" sz="2400" dirty="0"/>
              <a:t> principal revenue-producing activity. Recall that </a:t>
            </a:r>
            <a:r>
              <a:rPr lang="en-US" sz="2400" b="1" dirty="0"/>
              <a:t>revenue increases equity</a:t>
            </a:r>
            <a:r>
              <a:rPr lang="en-US" sz="2400" dirty="0"/>
              <a:t>. </a:t>
            </a:r>
          </a:p>
          <a:p>
            <a:pPr marL="0" indent="0">
              <a:buNone/>
            </a:pPr>
            <a:r>
              <a:rPr lang="en-US" sz="2400" b="1" dirty="0">
                <a:solidFill>
                  <a:schemeClr val="accent2"/>
                </a:solidFill>
              </a:rPr>
              <a:t>Demonstrate:</a:t>
            </a:r>
            <a:r>
              <a:rPr lang="en-US" sz="2400" b="1" dirty="0">
                <a:solidFill>
                  <a:schemeClr val="accent3"/>
                </a:solidFill>
              </a:rPr>
              <a:t> </a:t>
            </a:r>
            <a:r>
              <a:rPr lang="en-US" sz="2400" dirty="0"/>
              <a:t>Basic and equation analysis of this transaction.</a:t>
            </a:r>
          </a:p>
        </p:txBody>
      </p:sp>
      <p:pic>
        <p:nvPicPr>
          <p:cNvPr id="14" name="Picture Placeholder 13" descr="An illustration shows two steps to demonstrate transactional analysis for transaction 4, Services Performed for Cash. The first step, Basic analysis is labeled as: The asset Cash increases Euro 1,200, and equity increases Euro 1,200 due to Service Revenue. The second step, equation analysis displays the accounting equation as: Assets equals Liabilities plus Equity. The account balances after transaction 3 are carried forward under assets as Cash, Euro 8,000; Supplies, Euro 1,600; Equipment, Euro 7,000. Under liabilities, Account payable is carried forward as Euro 1,600 while under Equity, Share capital displays an amount of Euro 15,000.Under Assets, an increase of 1,200 is shown under Cash, and under Equity, an increase of Euro 1,200 is labeled as Service Revenue. The new balances are displayed as: Assets: Cash Euro 9,200 plus Supplies, Euro 1,600 plus Equipment Euro 7,000, collectively totaled as Euro 17,800, which equals Liabilities: Accounts payable Euro 1,600 plus Equity: Share capital Euro 15,000 plus Revenue, Euro 1,200, collectively totaled as Euro 17,800.">
            <a:extLst>
              <a:ext uri="{FF2B5EF4-FFF2-40B4-BE49-F238E27FC236}">
                <a16:creationId xmlns:a16="http://schemas.microsoft.com/office/drawing/2014/main" id="{6386C315-A571-396A-D5FC-6E767117C9E3}"/>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tretch/>
        </p:blipFill>
        <p:spPr>
          <a:xfrm>
            <a:off x="690064" y="3615479"/>
            <a:ext cx="7763872" cy="2307476"/>
          </a:xfrm>
          <a:prstGeom prst="rect">
            <a:avLst/>
          </a:prstGeom>
        </p:spPr>
      </p:pic>
      <p:sp>
        <p:nvSpPr>
          <p:cNvPr id="8" name="Content Placeholder 7">
            <a:extLst>
              <a:ext uri="{FF2B5EF4-FFF2-40B4-BE49-F238E27FC236}">
                <a16:creationId xmlns:a16="http://schemas.microsoft.com/office/drawing/2014/main" id="{B261CF62-6DF1-6304-ADEF-333191F61821}"/>
              </a:ext>
            </a:extLst>
          </p:cNvPr>
          <p:cNvSpPr>
            <a:spLocks noGrp="1"/>
          </p:cNvSpPr>
          <p:nvPr>
            <p:ph sz="quarter" idx="18"/>
          </p:nvPr>
        </p:nvSpPr>
        <p:spPr>
          <a:xfrm>
            <a:off x="2192054" y="6003463"/>
            <a:ext cx="6437595" cy="379379"/>
          </a:xfrm>
        </p:spPr>
        <p:txBody>
          <a:bodyPr>
            <a:normAutofit lnSpcReduction="10000"/>
          </a:bodyPr>
          <a:lstStyle/>
          <a:p>
            <a:pPr marL="0" indent="0">
              <a:buNone/>
            </a:pPr>
            <a:r>
              <a:rPr lang="en-US" sz="2000" dirty="0">
                <a:cs typeface="Times New Roman" panose="02020603050405020304" pitchFamily="18" charset="0"/>
              </a:rPr>
              <a:t>Recall that </a:t>
            </a:r>
            <a:r>
              <a:rPr lang="en-US" sz="2000" b="1" dirty="0">
                <a:cs typeface="Times New Roman" panose="02020603050405020304" pitchFamily="18" charset="0"/>
              </a:rPr>
              <a:t>revenue increases equity</a:t>
            </a:r>
            <a:r>
              <a:rPr lang="en-US" sz="2000" dirty="0">
                <a:cs typeface="Times New Roman" panose="02020603050405020304" pitchFamily="18" charset="0"/>
              </a:rPr>
              <a:t>.</a:t>
            </a:r>
          </a:p>
        </p:txBody>
      </p:sp>
      <p:sp>
        <p:nvSpPr>
          <p:cNvPr id="13" name="Content Placeholder 5">
            <a:extLst>
              <a:ext uri="{FF2B5EF4-FFF2-40B4-BE49-F238E27FC236}">
                <a16:creationId xmlns:a16="http://schemas.microsoft.com/office/drawing/2014/main" id="{590E80B4-9F1C-D66A-9DC3-ECABC4153EFC}"/>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92280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D3A5-DB15-61A5-4B2B-0A720B50C0A9}"/>
              </a:ext>
            </a:extLst>
          </p:cNvPr>
          <p:cNvSpPr>
            <a:spLocks noGrp="1"/>
          </p:cNvSpPr>
          <p:nvPr>
            <p:ph type="title"/>
          </p:nvPr>
        </p:nvSpPr>
        <p:spPr>
          <a:xfrm>
            <a:off x="514353" y="460255"/>
            <a:ext cx="8629647" cy="849312"/>
          </a:xfrm>
        </p:spPr>
        <p:txBody>
          <a:bodyPr>
            <a:noAutofit/>
          </a:bodyPr>
          <a:lstStyle/>
          <a:p>
            <a:r>
              <a:rPr lang="en-GB" dirty="0"/>
              <a:t>Transaction (5). Purchase of Advertising on Credit. </a:t>
            </a:r>
            <a:endParaRPr lang="en-IN" dirty="0"/>
          </a:p>
        </p:txBody>
      </p:sp>
      <p:sp>
        <p:nvSpPr>
          <p:cNvPr id="4" name="Content Placeholder 3">
            <a:extLst>
              <a:ext uri="{FF2B5EF4-FFF2-40B4-BE49-F238E27FC236}">
                <a16:creationId xmlns:a16="http://schemas.microsoft.com/office/drawing/2014/main" id="{A885CCBF-3542-F3A1-6683-BEF2CD8A5352}"/>
              </a:ext>
            </a:extLst>
          </p:cNvPr>
          <p:cNvSpPr>
            <a:spLocks noGrp="1"/>
          </p:cNvSpPr>
          <p:nvPr>
            <p:ph sz="quarter" idx="12"/>
          </p:nvPr>
        </p:nvSpPr>
        <p:spPr>
          <a:xfrm>
            <a:off x="513862" y="1565575"/>
            <a:ext cx="8115301" cy="950897"/>
          </a:xfrm>
        </p:spPr>
        <p:txBody>
          <a:bodyPr>
            <a:normAutofit/>
          </a:bodyPr>
          <a:lstStyle/>
          <a:p>
            <a:pPr marL="0" indent="0">
              <a:spcBef>
                <a:spcPts val="0"/>
              </a:spcBef>
              <a:buNone/>
            </a:pPr>
            <a:r>
              <a:rPr lang="en-US" sz="1800" b="1" dirty="0">
                <a:solidFill>
                  <a:schemeClr val="accent2"/>
                </a:solidFill>
              </a:rPr>
              <a:t>Assume: </a:t>
            </a:r>
            <a:r>
              <a:rPr lang="en-US" sz="1800" dirty="0" err="1"/>
              <a:t>Softbyte</a:t>
            </a:r>
            <a:r>
              <a:rPr lang="en-US" sz="1800" dirty="0"/>
              <a:t> SA receives a bill for €250 from </a:t>
            </a:r>
            <a:r>
              <a:rPr lang="en-US" sz="1800" i="1" dirty="0"/>
              <a:t>Programming News </a:t>
            </a:r>
            <a:r>
              <a:rPr lang="en-US" sz="1800" dirty="0"/>
              <a:t>for advertising on its website but postpones payment until a later date.</a:t>
            </a:r>
          </a:p>
          <a:p>
            <a:pPr marL="0" indent="0">
              <a:spcBef>
                <a:spcPts val="0"/>
              </a:spcBef>
              <a:buNone/>
            </a:pPr>
            <a:r>
              <a:rPr lang="en-US" sz="1800" b="1" dirty="0">
                <a:solidFill>
                  <a:schemeClr val="accent2"/>
                </a:solidFill>
              </a:rPr>
              <a:t>Demonstrate:</a:t>
            </a:r>
            <a:r>
              <a:rPr lang="en-US" sz="1800" b="1" dirty="0">
                <a:solidFill>
                  <a:schemeClr val="accent3"/>
                </a:solidFill>
              </a:rPr>
              <a:t> </a:t>
            </a:r>
            <a:r>
              <a:rPr lang="en-US" sz="1800" dirty="0"/>
              <a:t>Basic and equation analysis of this transaction.</a:t>
            </a:r>
          </a:p>
        </p:txBody>
      </p:sp>
      <p:pic>
        <p:nvPicPr>
          <p:cNvPr id="7" name="Picture Placeholder 6" descr="An illustration shows two steps to demonstrate transactional analysis for transaction 5, the purchase of advertising on credit. The Basic analysis is labeled as: The liability Accounts Payable increases Euro 250, and equity decreases Euro 250 due to Advertising Expense. The equation analysis displays the accounting equation as: Assets equals Liabilities plus Equity. The account balances after transaction 4 are carried forward under assets as: Cash, Euro 9,200; Supplies, Euro 1,600; and Equipment, Euro 7,000. Under liabilities, Accounts payable shows Euro 1,600 while under Equity, Share capital displays Euro 15,000 and Revenues displays Euro 1,200.Under Liabilities, an increase of 250 is shown under Accounts payable and negative Euro 250 is shown under expenses and owner’s equity and labeled as Advertising Expense. The new balances are displayed as: Assets: Cash Euro 9,200 plus Supplies Euro 1,600 plus Equipment Euro 7,000, collectively totaled as Euro 17,800, which equals Liabilities: Accounts payable Euro 1,850 plus Equity: Share capital Euro 15,000 plus Revenue Euro 1,200 minus Expenses Euro 250 collectively totaled as Euro 17,800.">
            <a:extLst>
              <a:ext uri="{FF2B5EF4-FFF2-40B4-BE49-F238E27FC236}">
                <a16:creationId xmlns:a16="http://schemas.microsoft.com/office/drawing/2014/main" id="{DE464E4C-7B2A-B8FE-D801-916B60CAC9AE}"/>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tretch/>
        </p:blipFill>
        <p:spPr>
          <a:xfrm>
            <a:off x="635099" y="2451047"/>
            <a:ext cx="8024114" cy="2420245"/>
          </a:xfrm>
          <a:prstGeom prst="rect">
            <a:avLst/>
          </a:prstGeom>
        </p:spPr>
      </p:pic>
      <p:sp>
        <p:nvSpPr>
          <p:cNvPr id="8" name="Content Placeholder 7">
            <a:extLst>
              <a:ext uri="{FF2B5EF4-FFF2-40B4-BE49-F238E27FC236}">
                <a16:creationId xmlns:a16="http://schemas.microsoft.com/office/drawing/2014/main" id="{4DFAF5F4-8001-30A4-D76E-48EFFF3C5077}"/>
              </a:ext>
            </a:extLst>
          </p:cNvPr>
          <p:cNvSpPr>
            <a:spLocks noGrp="1"/>
          </p:cNvSpPr>
          <p:nvPr>
            <p:ph sz="quarter" idx="18"/>
          </p:nvPr>
        </p:nvSpPr>
        <p:spPr>
          <a:xfrm>
            <a:off x="592138" y="4767120"/>
            <a:ext cx="8338920" cy="1641772"/>
          </a:xfrm>
        </p:spPr>
        <p:txBody>
          <a:bodyPr>
            <a:noAutofit/>
          </a:bodyPr>
          <a:lstStyle/>
          <a:p>
            <a:pPr marL="0" indent="0">
              <a:buNone/>
            </a:pPr>
            <a:r>
              <a:rPr lang="en-US" sz="1800" dirty="0">
                <a:cs typeface="Times New Roman" panose="02020603050405020304" pitchFamily="18" charset="0"/>
              </a:rPr>
              <a:t>The two sides of the equation still balance at €17,800. </a:t>
            </a:r>
            <a:r>
              <a:rPr lang="en-US" sz="1800" dirty="0">
                <a:solidFill>
                  <a:srgbClr val="FF0000"/>
                </a:solidFill>
                <a:cs typeface="Times New Roman" panose="02020603050405020304" pitchFamily="18" charset="0"/>
              </a:rPr>
              <a:t>Retained Earnings decreases </a:t>
            </a:r>
            <a:r>
              <a:rPr lang="en-US" sz="1800" dirty="0">
                <a:cs typeface="Times New Roman" panose="02020603050405020304" pitchFamily="18" charset="0"/>
              </a:rPr>
              <a:t>when </a:t>
            </a:r>
            <a:r>
              <a:rPr lang="en-US" sz="1800" dirty="0" err="1">
                <a:cs typeface="Times New Roman" panose="02020603050405020304" pitchFamily="18" charset="0"/>
              </a:rPr>
              <a:t>Softbyte</a:t>
            </a:r>
            <a:r>
              <a:rPr lang="en-US" sz="1800" dirty="0">
                <a:cs typeface="Times New Roman" panose="02020603050405020304" pitchFamily="18" charset="0"/>
              </a:rPr>
              <a:t> incurs the expense. Expenses do not have to be paid in cash at the time they are incurred. When </a:t>
            </a:r>
            <a:r>
              <a:rPr lang="en-US" sz="1800" dirty="0" err="1">
                <a:cs typeface="Times New Roman" panose="02020603050405020304" pitchFamily="18" charset="0"/>
              </a:rPr>
              <a:t>Softbyte</a:t>
            </a:r>
            <a:r>
              <a:rPr lang="en-US" sz="1800" dirty="0">
                <a:cs typeface="Times New Roman" panose="02020603050405020304" pitchFamily="18" charset="0"/>
              </a:rPr>
              <a:t> pays at a later date, the liability Accounts Payable will decrease and the asset Cash will decrease. The </a:t>
            </a:r>
            <a:r>
              <a:rPr lang="en-US" sz="1800" dirty="0">
                <a:solidFill>
                  <a:srgbClr val="FF0000"/>
                </a:solidFill>
                <a:cs typeface="Times New Roman" panose="02020603050405020304" pitchFamily="18" charset="0"/>
              </a:rPr>
              <a:t>cost of advertising is an expense </a:t>
            </a:r>
            <a:r>
              <a:rPr lang="en-US" sz="1800" dirty="0">
                <a:cs typeface="Times New Roman" panose="02020603050405020304" pitchFamily="18" charset="0"/>
              </a:rPr>
              <a:t>because </a:t>
            </a:r>
            <a:r>
              <a:rPr lang="en-US" sz="1800" dirty="0" err="1">
                <a:solidFill>
                  <a:srgbClr val="FF0000"/>
                </a:solidFill>
                <a:cs typeface="Times New Roman" panose="02020603050405020304" pitchFamily="18" charset="0"/>
              </a:rPr>
              <a:t>Softbyte</a:t>
            </a:r>
            <a:r>
              <a:rPr lang="en-US" sz="1800" dirty="0">
                <a:solidFill>
                  <a:srgbClr val="FF0000"/>
                </a:solidFill>
                <a:cs typeface="Times New Roman" panose="02020603050405020304" pitchFamily="18" charset="0"/>
              </a:rPr>
              <a:t> has used the benefits</a:t>
            </a:r>
            <a:r>
              <a:rPr lang="en-US" sz="1800" dirty="0">
                <a:cs typeface="Times New Roman" panose="02020603050405020304" pitchFamily="18" charset="0"/>
              </a:rPr>
              <a:t>. Advertising Expense is included in determining net income. </a:t>
            </a:r>
          </a:p>
        </p:txBody>
      </p:sp>
      <p:sp>
        <p:nvSpPr>
          <p:cNvPr id="14" name="Content Placeholder 5">
            <a:extLst>
              <a:ext uri="{FF2B5EF4-FFF2-40B4-BE49-F238E27FC236}">
                <a16:creationId xmlns:a16="http://schemas.microsoft.com/office/drawing/2014/main" id="{0A89D1B1-805B-94EE-39EE-D31E25F1184A}"/>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96967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3CB05-EEA8-BCC1-CFB0-E4B2200AEC5A}"/>
              </a:ext>
            </a:extLst>
          </p:cNvPr>
          <p:cNvSpPr>
            <a:spLocks noGrp="1"/>
          </p:cNvSpPr>
          <p:nvPr>
            <p:ph type="title"/>
          </p:nvPr>
        </p:nvSpPr>
        <p:spPr/>
        <p:txBody>
          <a:bodyPr>
            <a:noAutofit/>
          </a:bodyPr>
          <a:lstStyle/>
          <a:p>
            <a:r>
              <a:rPr lang="en-GB" dirty="0"/>
              <a:t>Transaction (6). Services Performed for Cash &amp; Credit. </a:t>
            </a:r>
            <a:endParaRPr lang="en-IN" dirty="0"/>
          </a:p>
        </p:txBody>
      </p:sp>
      <p:sp>
        <p:nvSpPr>
          <p:cNvPr id="4" name="Content Placeholder 3">
            <a:extLst>
              <a:ext uri="{FF2B5EF4-FFF2-40B4-BE49-F238E27FC236}">
                <a16:creationId xmlns:a16="http://schemas.microsoft.com/office/drawing/2014/main" id="{6F18FB57-B87B-6034-DBBD-F4FB40A60517}"/>
              </a:ext>
            </a:extLst>
          </p:cNvPr>
          <p:cNvSpPr>
            <a:spLocks noGrp="1"/>
          </p:cNvSpPr>
          <p:nvPr>
            <p:ph sz="quarter" idx="12"/>
          </p:nvPr>
        </p:nvSpPr>
        <p:spPr>
          <a:xfrm>
            <a:off x="513862" y="1544641"/>
            <a:ext cx="8115301" cy="1570147"/>
          </a:xfrm>
        </p:spPr>
        <p:txBody>
          <a:bodyPr>
            <a:normAutofit fontScale="77500" lnSpcReduction="20000"/>
          </a:bodyPr>
          <a:lstStyle/>
          <a:p>
            <a:pPr marL="0" indent="0">
              <a:lnSpc>
                <a:spcPct val="120000"/>
              </a:lnSpc>
              <a:buNone/>
            </a:pPr>
            <a:r>
              <a:rPr lang="en-US" sz="2800" b="1" dirty="0">
                <a:solidFill>
                  <a:schemeClr val="accent2"/>
                </a:solidFill>
              </a:rPr>
              <a:t>Assume:</a:t>
            </a:r>
            <a:r>
              <a:rPr lang="en-US" sz="2800" b="1" dirty="0">
                <a:solidFill>
                  <a:schemeClr val="accent3"/>
                </a:solidFill>
              </a:rPr>
              <a:t> </a:t>
            </a:r>
            <a:r>
              <a:rPr lang="en-US" sz="2800" dirty="0" err="1"/>
              <a:t>Softbyte</a:t>
            </a:r>
            <a:r>
              <a:rPr lang="en-US" sz="2800" dirty="0"/>
              <a:t> SA performs €3,500 of app development services for customers. The company receives cash of €1,500 from customers, and it bills the balance of €2,000 on account. </a:t>
            </a:r>
          </a:p>
          <a:p>
            <a:pPr marL="0" indent="0">
              <a:lnSpc>
                <a:spcPct val="120000"/>
              </a:lnSpc>
              <a:buNone/>
            </a:pPr>
            <a:r>
              <a:rPr lang="en-US" sz="2800" b="1" dirty="0">
                <a:solidFill>
                  <a:schemeClr val="accent2"/>
                </a:solidFill>
              </a:rPr>
              <a:t>Demonstrate:</a:t>
            </a:r>
            <a:r>
              <a:rPr lang="en-US" sz="2800" b="1" dirty="0">
                <a:solidFill>
                  <a:schemeClr val="accent3"/>
                </a:solidFill>
              </a:rPr>
              <a:t> </a:t>
            </a:r>
            <a:r>
              <a:rPr lang="en-US" sz="2800" dirty="0"/>
              <a:t>Basic and equation analysis of this transaction.</a:t>
            </a:r>
          </a:p>
        </p:txBody>
      </p:sp>
      <p:pic>
        <p:nvPicPr>
          <p:cNvPr id="14" name="Picture Placeholder 13" descr="An illustration shows two steps to demonstrate analysis of transaction 6, services performed for cash and credit. Basic analysis is labeled as: Three specific items are affected: The asset Cash increases Euro 1,500; the asset Accounts Receivable increases Euro 2,000; and equity increases Euro 3,500 due to Service Revenue. Equation analysis displays the transaction with the accounting equation as: Assets equals Liabilities plus Equity. The account balances after transaction 5 are carried forward under assets as: Cash, Euro 9,200; Supplies, Euro 1,600; and Equipment, Euro 7,000. Under liabilities, Accounts payable displays an amount of Euro 1,850. Under Equity, the accounts listed are: Share capital, Euro 15,000; Revenues, Euro 1,200; and Expenses, Euro 250.Transaction 6 shows increases under assets of 1,500 under Cash and Euro 2,000 under Accounts receivable, along with under equity, an increase in Revenue of 3,500, labeled Service Revenue. The new balances are displayed as: Assets: Cash Euro 10,700 plus Accounts receivable Euro 2,000 plus Supplies Euro 1,600 plus Equipment Euro 7,000, collectively totaled as Euro 21,300, and all equal to Liabilities: Accounts payable Euro 1,850 plus Equity: Share capital Euro 15,000 plus Revenue Euro 4,700 minus Expenses, Euro 250 collectively totaled as Euro 21,300.">
            <a:extLst>
              <a:ext uri="{FF2B5EF4-FFF2-40B4-BE49-F238E27FC236}">
                <a16:creationId xmlns:a16="http://schemas.microsoft.com/office/drawing/2014/main" id="{EE546650-D055-3FEE-F79C-37BBC25E8496}"/>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tretch/>
        </p:blipFill>
        <p:spPr>
          <a:xfrm>
            <a:off x="648148" y="3165236"/>
            <a:ext cx="8160069" cy="2458950"/>
          </a:xfrm>
          <a:prstGeom prst="rect">
            <a:avLst/>
          </a:prstGeom>
        </p:spPr>
      </p:pic>
      <p:sp>
        <p:nvSpPr>
          <p:cNvPr id="16" name="Content Placeholder 15">
            <a:extLst>
              <a:ext uri="{FF2B5EF4-FFF2-40B4-BE49-F238E27FC236}">
                <a16:creationId xmlns:a16="http://schemas.microsoft.com/office/drawing/2014/main" id="{A969F579-1CDE-1CB2-C00F-5B334F476E30}"/>
              </a:ext>
            </a:extLst>
          </p:cNvPr>
          <p:cNvSpPr>
            <a:spLocks noGrp="1"/>
          </p:cNvSpPr>
          <p:nvPr>
            <p:ph sz="quarter" idx="18"/>
          </p:nvPr>
        </p:nvSpPr>
        <p:spPr>
          <a:xfrm>
            <a:off x="1508624" y="5606861"/>
            <a:ext cx="7306829" cy="441139"/>
          </a:xfrm>
        </p:spPr>
        <p:txBody>
          <a:bodyPr>
            <a:normAutofit/>
          </a:bodyPr>
          <a:lstStyle/>
          <a:p>
            <a:pPr marL="0" indent="0">
              <a:buNone/>
            </a:pPr>
            <a:r>
              <a:rPr lang="en-US" sz="2000" dirty="0">
                <a:cs typeface="Times New Roman" panose="02020603050405020304" pitchFamily="18" charset="0"/>
              </a:rPr>
              <a:t>This transaction results in an equal increase in assets and equity.</a:t>
            </a:r>
          </a:p>
        </p:txBody>
      </p:sp>
      <p:sp>
        <p:nvSpPr>
          <p:cNvPr id="12" name="Content Placeholder 5">
            <a:extLst>
              <a:ext uri="{FF2B5EF4-FFF2-40B4-BE49-F238E27FC236}">
                <a16:creationId xmlns:a16="http://schemas.microsoft.com/office/drawing/2014/main" id="{02AD6713-D723-0599-2B8A-8A3BC466A3CD}"/>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04888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F82CD-572E-C77A-F9E5-1E67BD2A8A74}"/>
              </a:ext>
            </a:extLst>
          </p:cNvPr>
          <p:cNvSpPr>
            <a:spLocks noGrp="1"/>
          </p:cNvSpPr>
          <p:nvPr>
            <p:ph type="title"/>
          </p:nvPr>
        </p:nvSpPr>
        <p:spPr/>
        <p:txBody>
          <a:bodyPr>
            <a:noAutofit/>
          </a:bodyPr>
          <a:lstStyle/>
          <a:p>
            <a:r>
              <a:rPr lang="en-GB" dirty="0"/>
              <a:t>Transaction (7). Payment of Expenses. </a:t>
            </a:r>
            <a:endParaRPr lang="en-IN" dirty="0"/>
          </a:p>
        </p:txBody>
      </p:sp>
      <p:sp>
        <p:nvSpPr>
          <p:cNvPr id="4" name="Content Placeholder 3">
            <a:extLst>
              <a:ext uri="{FF2B5EF4-FFF2-40B4-BE49-F238E27FC236}">
                <a16:creationId xmlns:a16="http://schemas.microsoft.com/office/drawing/2014/main" id="{C349A595-847F-9B71-42CC-AEA58380ACF0}"/>
              </a:ext>
            </a:extLst>
          </p:cNvPr>
          <p:cNvSpPr>
            <a:spLocks noGrp="1"/>
          </p:cNvSpPr>
          <p:nvPr>
            <p:ph sz="quarter" idx="12"/>
          </p:nvPr>
        </p:nvSpPr>
        <p:spPr>
          <a:xfrm>
            <a:off x="513862" y="1584833"/>
            <a:ext cx="8115301" cy="1570147"/>
          </a:xfrm>
        </p:spPr>
        <p:txBody>
          <a:bodyPr>
            <a:normAutofit fontScale="77500" lnSpcReduction="20000"/>
          </a:bodyPr>
          <a:lstStyle/>
          <a:p>
            <a:pPr marL="0" indent="0">
              <a:lnSpc>
                <a:spcPct val="120000"/>
              </a:lnSpc>
              <a:buNone/>
            </a:pPr>
            <a:r>
              <a:rPr lang="en-US" sz="2800" b="1" dirty="0">
                <a:solidFill>
                  <a:schemeClr val="accent2"/>
                </a:solidFill>
              </a:rPr>
              <a:t>Assume:</a:t>
            </a:r>
            <a:r>
              <a:rPr lang="en-US" sz="2800" b="1" dirty="0">
                <a:solidFill>
                  <a:schemeClr val="accent3"/>
                </a:solidFill>
              </a:rPr>
              <a:t> </a:t>
            </a:r>
            <a:r>
              <a:rPr lang="en-US" sz="2800" dirty="0" err="1"/>
              <a:t>Softbyte</a:t>
            </a:r>
            <a:r>
              <a:rPr lang="en-US" sz="2800" dirty="0"/>
              <a:t> SA pays the following expenses in cash for September: office rent €600, salaries and wages of employees €900, and utilities €200. </a:t>
            </a:r>
          </a:p>
          <a:p>
            <a:pPr marL="0" indent="0">
              <a:lnSpc>
                <a:spcPct val="120000"/>
              </a:lnSpc>
              <a:buNone/>
            </a:pPr>
            <a:r>
              <a:rPr lang="en-US" sz="2800" b="1" dirty="0">
                <a:solidFill>
                  <a:schemeClr val="accent2"/>
                </a:solidFill>
              </a:rPr>
              <a:t>Demonstrate:</a:t>
            </a:r>
            <a:r>
              <a:rPr lang="en-US" sz="2800" b="1" dirty="0">
                <a:solidFill>
                  <a:schemeClr val="accent3"/>
                </a:solidFill>
              </a:rPr>
              <a:t> </a:t>
            </a:r>
            <a:r>
              <a:rPr lang="en-US" sz="2800" dirty="0"/>
              <a:t>Basic and equation analysis of this transaction.</a:t>
            </a:r>
          </a:p>
        </p:txBody>
      </p:sp>
      <p:pic>
        <p:nvPicPr>
          <p:cNvPr id="14" name="Picture Placeholder 13" descr="An illustration shows two steps to demonstrate analysis of transaction 7, payment of expenses. The asset Cash decreases by Euro 1,700 and equity decreases by Euro 1,700 due to the following specific expense: Rent expense, Salaries and Wages Expense, and Utilities Expense. Equation analysis displays the accounting equation as: Assets equals Liabilities plus Equity. The account balances after transaction 6 are carried forward under assets as: Under Assets: Cash Euro 10,700; Accounts receivable Euro 2,000; Supplies Euro 1,600; and Equipment Euro 7,000. Under liabilities, Accounts payable displays Euro 1,850. Under Equity, the accounts listed are: Share capital, Euro 15,000; Revenues, Euro 4,700; and Expenses, Euro 250. Transaction 7 shows a decrease of Euro 1,700 in Cash under assets and a decrease of Euro 600 under expenses labeled as rent expense, a decrease under expenses of Euro 900 for salaries and wages expense, and a decrease of Euro 200 under expenses for utilities expense, the expenses all under Equity. The new balances are displayed as: Cash Euro 9,000 plus Accounts receivable Euro 2,000 plus Supplies Euro 1,600 plus Equipment Euro 7,000, collectively totaled as Euro 19,600, which is equal to Accounts payable Euro 1,850 plus Share capital Euro 15,000 plus Revenue Euro 4,700 minus Expenses Euro 1,950 collectively totaled as Euro 19,600.">
            <a:extLst>
              <a:ext uri="{FF2B5EF4-FFF2-40B4-BE49-F238E27FC236}">
                <a16:creationId xmlns:a16="http://schemas.microsoft.com/office/drawing/2014/main" id="{7D557D77-6424-F41B-DCE2-3C2D8BFBC726}"/>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tretch/>
        </p:blipFill>
        <p:spPr>
          <a:xfrm>
            <a:off x="652486" y="3076045"/>
            <a:ext cx="7763872" cy="2611090"/>
          </a:xfrm>
          <a:prstGeom prst="rect">
            <a:avLst/>
          </a:prstGeom>
        </p:spPr>
      </p:pic>
      <p:sp>
        <p:nvSpPr>
          <p:cNvPr id="8" name="Content Placeholder 7">
            <a:extLst>
              <a:ext uri="{FF2B5EF4-FFF2-40B4-BE49-F238E27FC236}">
                <a16:creationId xmlns:a16="http://schemas.microsoft.com/office/drawing/2014/main" id="{4A2142F4-281C-9BC9-864B-55821FFF25B2}"/>
              </a:ext>
            </a:extLst>
          </p:cNvPr>
          <p:cNvSpPr>
            <a:spLocks noGrp="1"/>
          </p:cNvSpPr>
          <p:nvPr>
            <p:ph sz="quarter" idx="18"/>
          </p:nvPr>
        </p:nvSpPr>
        <p:spPr>
          <a:xfrm>
            <a:off x="1345786" y="5699708"/>
            <a:ext cx="7306829" cy="396211"/>
          </a:xfrm>
        </p:spPr>
        <p:txBody>
          <a:bodyPr>
            <a:normAutofit lnSpcReduction="10000"/>
          </a:bodyPr>
          <a:lstStyle/>
          <a:p>
            <a:pPr marL="0" indent="0">
              <a:buNone/>
            </a:pPr>
            <a:r>
              <a:rPr lang="en-US" sz="2000" dirty="0">
                <a:cs typeface="Times New Roman" panose="02020603050405020304" pitchFamily="18" charset="0"/>
              </a:rPr>
              <a:t>This transaction results in an equal decrease in assets and equity. </a:t>
            </a:r>
          </a:p>
        </p:txBody>
      </p:sp>
      <p:sp>
        <p:nvSpPr>
          <p:cNvPr id="13" name="Content Placeholder 5">
            <a:extLst>
              <a:ext uri="{FF2B5EF4-FFF2-40B4-BE49-F238E27FC236}">
                <a16:creationId xmlns:a16="http://schemas.microsoft.com/office/drawing/2014/main" id="{BE8DC1AC-AF35-B1E3-5B1C-CA781C592EB1}"/>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76088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EDD09-7071-5C8E-1590-C6CD61BC71C6}"/>
              </a:ext>
            </a:extLst>
          </p:cNvPr>
          <p:cNvSpPr>
            <a:spLocks noGrp="1"/>
          </p:cNvSpPr>
          <p:nvPr>
            <p:ph type="title"/>
          </p:nvPr>
        </p:nvSpPr>
        <p:spPr/>
        <p:txBody>
          <a:bodyPr>
            <a:noAutofit/>
          </a:bodyPr>
          <a:lstStyle/>
          <a:p>
            <a:r>
              <a:rPr lang="en-GB" dirty="0"/>
              <a:t>Transaction (8). Payment of Accounts Payable.</a:t>
            </a:r>
            <a:endParaRPr lang="en-IN" dirty="0"/>
          </a:p>
        </p:txBody>
      </p:sp>
      <p:sp>
        <p:nvSpPr>
          <p:cNvPr id="4" name="Content Placeholder 3">
            <a:extLst>
              <a:ext uri="{FF2B5EF4-FFF2-40B4-BE49-F238E27FC236}">
                <a16:creationId xmlns:a16="http://schemas.microsoft.com/office/drawing/2014/main" id="{61993A34-027D-A781-5B80-101CA1395B63}"/>
              </a:ext>
            </a:extLst>
          </p:cNvPr>
          <p:cNvSpPr>
            <a:spLocks noGrp="1"/>
          </p:cNvSpPr>
          <p:nvPr>
            <p:ph sz="quarter" idx="12"/>
          </p:nvPr>
        </p:nvSpPr>
        <p:spPr>
          <a:xfrm>
            <a:off x="579080" y="1517247"/>
            <a:ext cx="8115301" cy="1570147"/>
          </a:xfrm>
        </p:spPr>
        <p:txBody>
          <a:bodyPr>
            <a:normAutofit fontScale="77500" lnSpcReduction="20000"/>
          </a:bodyPr>
          <a:lstStyle/>
          <a:p>
            <a:pPr marL="0" indent="0">
              <a:lnSpc>
                <a:spcPct val="120000"/>
              </a:lnSpc>
              <a:buNone/>
            </a:pPr>
            <a:r>
              <a:rPr lang="en-US" sz="2800" b="1" dirty="0">
                <a:solidFill>
                  <a:schemeClr val="accent2"/>
                </a:solidFill>
              </a:rPr>
              <a:t>Assume: </a:t>
            </a:r>
            <a:r>
              <a:rPr lang="en-US" sz="2800" dirty="0" err="1"/>
              <a:t>Softbyte</a:t>
            </a:r>
            <a:r>
              <a:rPr lang="en-US" sz="2800" dirty="0"/>
              <a:t> SA pays its €250 </a:t>
            </a:r>
            <a:r>
              <a:rPr lang="en-US" sz="2800" i="1" dirty="0"/>
              <a:t>Programming News </a:t>
            </a:r>
            <a:r>
              <a:rPr lang="en-US" sz="2800" dirty="0"/>
              <a:t>bill in cash. The company previously [in Transaction (5)] recorded the bill as an increase in Accounts Payable and a decrease in equity. </a:t>
            </a:r>
          </a:p>
          <a:p>
            <a:pPr marL="0" indent="0">
              <a:lnSpc>
                <a:spcPct val="120000"/>
              </a:lnSpc>
              <a:buNone/>
            </a:pPr>
            <a:r>
              <a:rPr lang="en-US" sz="2800" b="1" dirty="0">
                <a:solidFill>
                  <a:schemeClr val="accent2"/>
                </a:solidFill>
              </a:rPr>
              <a:t>Demonstrate:</a:t>
            </a:r>
            <a:r>
              <a:rPr lang="en-US" sz="2800" b="1" dirty="0">
                <a:solidFill>
                  <a:schemeClr val="accent3"/>
                </a:solidFill>
              </a:rPr>
              <a:t> </a:t>
            </a:r>
            <a:r>
              <a:rPr lang="en-US" sz="2800" dirty="0"/>
              <a:t>Basic and equation analysis of this transaction.</a:t>
            </a:r>
            <a:endParaRPr lang="en-IN" dirty="0"/>
          </a:p>
        </p:txBody>
      </p:sp>
      <p:pic>
        <p:nvPicPr>
          <p:cNvPr id="14" name="Picture Placeholder 13" descr="An illustration shows two steps to demonstrate analysis of transaction 8, payment of accounts payable. Basic analysis is labeled as: This cash payment “on account” decreases the asset Cash by Euro 250 and also decreases the liability Accounts Payable by Euro 250. Equation analysis displays the transaction in accounting equation form as: Assets equals Liabilities plus Equity. The account balances after transaction 7 are carried forward under assets as: Cash Euro 9,000; Accounts receivable Euro, 2,000; Supplies Euro 1,600; and Equipment Euro 7,000. Under liabilities, Accounts payable displays an amount of Euro 1,850. Under Equity are Share capital Euro 15,000; Revenues Euro 4,700; and Expenses Euro 1,950. Transaction 8 shows a decrease under assets of 250 under Cash and a decrease of 250 under accounts payable listed under liabilities. The new balances are displayed as: Cash, Euro 8,750 plus Accounts receivable, Euro 2,000 plus Supplies, Euro 1,600 plus Equipment, Euro 7,000, collectively totaled as Euro 19,350, which equals Accounts payable, Euro 1,600 plus Share capital, Euro 15,000 plus Revenue, Euro 4,700 minus Expenses, Euro 1,950 collectively totaled as Euro 19,350.">
            <a:extLst>
              <a:ext uri="{FF2B5EF4-FFF2-40B4-BE49-F238E27FC236}">
                <a16:creationId xmlns:a16="http://schemas.microsoft.com/office/drawing/2014/main" id="{CDF649FF-42A7-888A-9BA8-FAC0DED360ED}"/>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tretch/>
        </p:blipFill>
        <p:spPr>
          <a:xfrm>
            <a:off x="579080" y="3017357"/>
            <a:ext cx="8202749" cy="2431465"/>
          </a:xfrm>
          <a:prstGeom prst="rect">
            <a:avLst/>
          </a:prstGeom>
        </p:spPr>
      </p:pic>
      <p:sp>
        <p:nvSpPr>
          <p:cNvPr id="8" name="Content Placeholder 7">
            <a:extLst>
              <a:ext uri="{FF2B5EF4-FFF2-40B4-BE49-F238E27FC236}">
                <a16:creationId xmlns:a16="http://schemas.microsoft.com/office/drawing/2014/main" id="{65877986-7357-0BFD-657F-283C01E128C4}"/>
              </a:ext>
            </a:extLst>
          </p:cNvPr>
          <p:cNvSpPr>
            <a:spLocks noGrp="1"/>
          </p:cNvSpPr>
          <p:nvPr>
            <p:ph sz="quarter" idx="18"/>
          </p:nvPr>
        </p:nvSpPr>
        <p:spPr>
          <a:xfrm>
            <a:off x="579080" y="5367726"/>
            <a:ext cx="8037512" cy="1040504"/>
          </a:xfrm>
        </p:spPr>
        <p:txBody>
          <a:bodyPr>
            <a:normAutofit/>
          </a:bodyPr>
          <a:lstStyle/>
          <a:p>
            <a:pPr marL="0" indent="0">
              <a:buNone/>
            </a:pPr>
            <a:r>
              <a:rPr lang="en-US" sz="2000" dirty="0">
                <a:cs typeface="Times New Roman" panose="02020603050405020304" pitchFamily="18" charset="0"/>
              </a:rPr>
              <a:t>Observe that the payment of a liability related to an expense that has previously been recorded does not affect equity. </a:t>
            </a:r>
            <a:r>
              <a:rPr lang="en-US" sz="2000" dirty="0" err="1">
                <a:solidFill>
                  <a:srgbClr val="FF0000"/>
                </a:solidFill>
                <a:cs typeface="Times New Roman" panose="02020603050405020304" pitchFamily="18" charset="0"/>
              </a:rPr>
              <a:t>Softbyte</a:t>
            </a:r>
            <a:r>
              <a:rPr lang="en-US" sz="2000" dirty="0">
                <a:solidFill>
                  <a:srgbClr val="FF0000"/>
                </a:solidFill>
                <a:cs typeface="Times New Roman" panose="02020603050405020304" pitchFamily="18" charset="0"/>
              </a:rPr>
              <a:t> recorded the expense [in Transaction (5)] and should not record it again</a:t>
            </a:r>
            <a:r>
              <a:rPr lang="en-US" sz="2000" dirty="0">
                <a:cs typeface="Times New Roman" panose="02020603050405020304" pitchFamily="18" charset="0"/>
              </a:rPr>
              <a:t>. </a:t>
            </a:r>
          </a:p>
        </p:txBody>
      </p:sp>
      <p:sp>
        <p:nvSpPr>
          <p:cNvPr id="13" name="Content Placeholder 5">
            <a:extLst>
              <a:ext uri="{FF2B5EF4-FFF2-40B4-BE49-F238E27FC236}">
                <a16:creationId xmlns:a16="http://schemas.microsoft.com/office/drawing/2014/main" id="{1EF7BC5A-0490-4997-2E55-1EBCDE11D886}"/>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70740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AD9BD-7E72-CD45-46B3-C9B6002828F0}"/>
              </a:ext>
            </a:extLst>
          </p:cNvPr>
          <p:cNvSpPr>
            <a:spLocks noGrp="1"/>
          </p:cNvSpPr>
          <p:nvPr>
            <p:ph type="title"/>
          </p:nvPr>
        </p:nvSpPr>
        <p:spPr/>
        <p:txBody>
          <a:bodyPr/>
          <a:lstStyle/>
          <a:p>
            <a:r>
              <a:rPr lang="en-US" dirty="0"/>
              <a:t>When do we use accounting?</a:t>
            </a:r>
          </a:p>
        </p:txBody>
      </p:sp>
      <p:sp>
        <p:nvSpPr>
          <p:cNvPr id="3" name="Content Placeholder 2">
            <a:extLst>
              <a:ext uri="{FF2B5EF4-FFF2-40B4-BE49-F238E27FC236}">
                <a16:creationId xmlns:a16="http://schemas.microsoft.com/office/drawing/2014/main" id="{7BED91F0-6E42-15A3-A24F-9AC9AE9EABF6}"/>
              </a:ext>
            </a:extLst>
          </p:cNvPr>
          <p:cNvSpPr>
            <a:spLocks noGrp="1"/>
          </p:cNvSpPr>
          <p:nvPr>
            <p:ph idx="1"/>
          </p:nvPr>
        </p:nvSpPr>
        <p:spPr>
          <a:xfrm>
            <a:off x="513861" y="1452563"/>
            <a:ext cx="8115301" cy="4945182"/>
          </a:xfrm>
        </p:spPr>
        <p:txBody>
          <a:bodyPr>
            <a:normAutofit/>
          </a:bodyPr>
          <a:lstStyle/>
          <a:p>
            <a:r>
              <a:rPr lang="en-US" dirty="0"/>
              <a:t>Companies will publish </a:t>
            </a:r>
            <a:r>
              <a:rPr lang="en-US" dirty="0">
                <a:solidFill>
                  <a:srgbClr val="FF0000"/>
                </a:solidFill>
              </a:rPr>
              <a:t>information</a:t>
            </a:r>
            <a:r>
              <a:rPr lang="en-US" dirty="0"/>
              <a:t> according to guidelines </a:t>
            </a:r>
          </a:p>
          <a:p>
            <a:pPr lvl="1"/>
            <a:r>
              <a:rPr lang="en-US" dirty="0"/>
              <a:t>Guidelines are called </a:t>
            </a:r>
            <a:r>
              <a:rPr lang="en-US" dirty="0">
                <a:solidFill>
                  <a:srgbClr val="FF0000"/>
                </a:solidFill>
              </a:rPr>
              <a:t>GAAP</a:t>
            </a:r>
            <a:r>
              <a:rPr lang="en-US" dirty="0"/>
              <a:t> (Generally Accepted Accounting Principles)</a:t>
            </a:r>
          </a:p>
          <a:p>
            <a:pPr lvl="1"/>
            <a:r>
              <a:rPr lang="en-US" dirty="0"/>
              <a:t>Other countries use </a:t>
            </a:r>
            <a:r>
              <a:rPr lang="en-US" dirty="0">
                <a:solidFill>
                  <a:srgbClr val="FF0000"/>
                </a:solidFill>
              </a:rPr>
              <a:t>IFRS</a:t>
            </a:r>
            <a:r>
              <a:rPr lang="en-US" dirty="0"/>
              <a:t> (International Financial Reporting Standards)</a:t>
            </a:r>
          </a:p>
          <a:p>
            <a:pPr lvl="1"/>
            <a:endParaRPr lang="en-US" dirty="0"/>
          </a:p>
          <a:p>
            <a:r>
              <a:rPr lang="en-US" dirty="0"/>
              <a:t>You will use accounting to understand these information to make useful decisions</a:t>
            </a:r>
          </a:p>
          <a:p>
            <a:pPr lvl="1"/>
            <a:r>
              <a:rPr lang="en-US" dirty="0"/>
              <a:t>Decisions </a:t>
            </a:r>
            <a:r>
              <a:rPr lang="en-US" dirty="0">
                <a:sym typeface="Wingdings" pitchFamily="2" charset="2"/>
              </a:rPr>
              <a:t>as an investor</a:t>
            </a:r>
          </a:p>
          <a:p>
            <a:pPr lvl="1"/>
            <a:r>
              <a:rPr lang="en-US" dirty="0">
                <a:sym typeface="Wingdings" pitchFamily="2" charset="2"/>
              </a:rPr>
              <a:t>Decisions as an entrepreneur</a:t>
            </a:r>
          </a:p>
        </p:txBody>
      </p:sp>
      <p:sp>
        <p:nvSpPr>
          <p:cNvPr id="4" name="Footer Placeholder 3">
            <a:extLst>
              <a:ext uri="{FF2B5EF4-FFF2-40B4-BE49-F238E27FC236}">
                <a16:creationId xmlns:a16="http://schemas.microsoft.com/office/drawing/2014/main" id="{B05E0F1A-402D-5178-C911-BCC6C24BE04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519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BD20-157D-9C7F-362D-E70B9FB81014}"/>
              </a:ext>
            </a:extLst>
          </p:cNvPr>
          <p:cNvSpPr>
            <a:spLocks noGrp="1"/>
          </p:cNvSpPr>
          <p:nvPr>
            <p:ph type="title"/>
          </p:nvPr>
        </p:nvSpPr>
        <p:spPr>
          <a:xfrm>
            <a:off x="514353" y="41614"/>
            <a:ext cx="8115301" cy="849312"/>
          </a:xfrm>
        </p:spPr>
        <p:txBody>
          <a:bodyPr>
            <a:noAutofit/>
          </a:bodyPr>
          <a:lstStyle/>
          <a:p>
            <a:r>
              <a:rPr lang="en-GB" dirty="0"/>
              <a:t>Transaction (9). Receipt of Cash on Account.</a:t>
            </a:r>
            <a:endParaRPr lang="en-IN" dirty="0"/>
          </a:p>
        </p:txBody>
      </p:sp>
      <p:sp>
        <p:nvSpPr>
          <p:cNvPr id="4" name="Content Placeholder 3">
            <a:extLst>
              <a:ext uri="{FF2B5EF4-FFF2-40B4-BE49-F238E27FC236}">
                <a16:creationId xmlns:a16="http://schemas.microsoft.com/office/drawing/2014/main" id="{39363B4A-2766-CCCE-4D08-4F710F61F000}"/>
              </a:ext>
            </a:extLst>
          </p:cNvPr>
          <p:cNvSpPr>
            <a:spLocks noGrp="1"/>
          </p:cNvSpPr>
          <p:nvPr>
            <p:ph sz="quarter" idx="12"/>
          </p:nvPr>
        </p:nvSpPr>
        <p:spPr>
          <a:xfrm>
            <a:off x="513862" y="1282348"/>
            <a:ext cx="8115301" cy="1297642"/>
          </a:xfrm>
        </p:spPr>
        <p:txBody>
          <a:bodyPr>
            <a:normAutofit fontScale="85000" lnSpcReduction="10000"/>
          </a:bodyPr>
          <a:lstStyle/>
          <a:p>
            <a:pPr marL="0" indent="0">
              <a:lnSpc>
                <a:spcPct val="110000"/>
              </a:lnSpc>
              <a:buNone/>
            </a:pPr>
            <a:r>
              <a:rPr lang="en-US" sz="2800" b="1" dirty="0">
                <a:solidFill>
                  <a:schemeClr val="accent2"/>
                </a:solidFill>
              </a:rPr>
              <a:t>Assume: </a:t>
            </a:r>
            <a:r>
              <a:rPr lang="en-US" sz="2800" dirty="0" err="1"/>
              <a:t>Softbyte</a:t>
            </a:r>
            <a:r>
              <a:rPr lang="en-US" sz="2800" dirty="0"/>
              <a:t> SA receives €600 in cash from customers who had been billed for services [in Transaction (6)]. </a:t>
            </a:r>
          </a:p>
          <a:p>
            <a:pPr marL="0" indent="0">
              <a:lnSpc>
                <a:spcPct val="110000"/>
              </a:lnSpc>
              <a:buNone/>
            </a:pPr>
            <a:r>
              <a:rPr lang="en-US" sz="2800" b="1" dirty="0">
                <a:solidFill>
                  <a:schemeClr val="accent2"/>
                </a:solidFill>
              </a:rPr>
              <a:t>Demonstrate: </a:t>
            </a:r>
            <a:r>
              <a:rPr lang="en-US" sz="2800" dirty="0"/>
              <a:t>Basic and equation analysis of this transaction.</a:t>
            </a:r>
          </a:p>
        </p:txBody>
      </p:sp>
      <p:pic>
        <p:nvPicPr>
          <p:cNvPr id="14" name="Picture Placeholder 13" descr="An illustration shows two steps to demonstrate analysis of transaction 9, receipt of cash on account. Basic analysis is labeled as: The asset Cash increases Euro 600, and the asset Accounts Receivable decreases Euro 600. Equation analysis displays the accounting equation as: Assets equals Liabilities plus Equity. The account balances after transaction 8 are carried forward under assets as: Cash, Euro 8,750; Accounts receivable, Euro 2,000; Supplies, Euro 1,600; and Equipment, Euro 7,000. Under liabilities, Accounts payable displays as Euro 1,600. Under Equity, the accounts listed are: Share capital, Euro 15,000; Revenues, Euro 4,700; and Expenses, Euro 1,950. Transaction 9 shows an increase of Euro 600 as cash and a decrease of Euro 600 as accounts receivable both under the assets side. The new balances are displayed as: Cash, Euro 9,350 plus Accounts receivable, Euro 1,400 plus Supplies, Euro 1,600 plus Equipment, Euro 7,000, collectively totaled as Euro 19,350, which is equal to Accounts payable, Euro 1,600 plus Share capital, Euro 15,000 plus Revenue, Euro 4,700 minus Expense, Euro 1,950 collectively totaled as Euro 19,350.">
            <a:extLst>
              <a:ext uri="{FF2B5EF4-FFF2-40B4-BE49-F238E27FC236}">
                <a16:creationId xmlns:a16="http://schemas.microsoft.com/office/drawing/2014/main" id="{DC868593-1B5A-ABFF-01D0-836B889043C1}"/>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tretch/>
        </p:blipFill>
        <p:spPr>
          <a:xfrm>
            <a:off x="694402" y="2634424"/>
            <a:ext cx="8131478" cy="2364859"/>
          </a:xfrm>
          <a:prstGeom prst="rect">
            <a:avLst/>
          </a:prstGeom>
        </p:spPr>
      </p:pic>
      <p:sp>
        <p:nvSpPr>
          <p:cNvPr id="8" name="Content Placeholder 7">
            <a:extLst>
              <a:ext uri="{FF2B5EF4-FFF2-40B4-BE49-F238E27FC236}">
                <a16:creationId xmlns:a16="http://schemas.microsoft.com/office/drawing/2014/main" id="{287212FF-3FC3-5FC7-DA0B-364BC361B026}"/>
              </a:ext>
            </a:extLst>
          </p:cNvPr>
          <p:cNvSpPr>
            <a:spLocks noGrp="1"/>
          </p:cNvSpPr>
          <p:nvPr>
            <p:ph sz="quarter" idx="18"/>
          </p:nvPr>
        </p:nvSpPr>
        <p:spPr>
          <a:xfrm>
            <a:off x="286440" y="5028678"/>
            <a:ext cx="8736084" cy="842488"/>
          </a:xfrm>
        </p:spPr>
        <p:txBody>
          <a:bodyPr>
            <a:noAutofit/>
          </a:bodyPr>
          <a:lstStyle/>
          <a:p>
            <a:pPr marL="0" indent="0">
              <a:spcBef>
                <a:spcPts val="600"/>
              </a:spcBef>
              <a:spcAft>
                <a:spcPts val="1200"/>
              </a:spcAft>
              <a:buNone/>
            </a:pPr>
            <a:r>
              <a:rPr lang="en-US" sz="2000" dirty="0">
                <a:cs typeface="Times New Roman" panose="02020603050405020304" pitchFamily="18" charset="0"/>
              </a:rPr>
              <a:t>Transaction (9) does not change total assets, but it changes the composition of those assets. Note that the collection of an account receivable for services previously billed and recorded does not affect equity. </a:t>
            </a:r>
            <a:r>
              <a:rPr lang="en-US" sz="2000" dirty="0" err="1">
                <a:solidFill>
                  <a:srgbClr val="FF0000"/>
                </a:solidFill>
                <a:cs typeface="Times New Roman" panose="02020603050405020304" pitchFamily="18" charset="0"/>
              </a:rPr>
              <a:t>Softbyte</a:t>
            </a:r>
            <a:r>
              <a:rPr lang="en-US" sz="2000" dirty="0">
                <a:solidFill>
                  <a:srgbClr val="FF0000"/>
                </a:solidFill>
                <a:cs typeface="Times New Roman" panose="02020603050405020304" pitchFamily="18" charset="0"/>
              </a:rPr>
              <a:t> already recorded this revenue [in Transaction (6)] and should not record it again. </a:t>
            </a:r>
          </a:p>
        </p:txBody>
      </p:sp>
      <p:sp>
        <p:nvSpPr>
          <p:cNvPr id="13" name="Content Placeholder 5">
            <a:extLst>
              <a:ext uri="{FF2B5EF4-FFF2-40B4-BE49-F238E27FC236}">
                <a16:creationId xmlns:a16="http://schemas.microsoft.com/office/drawing/2014/main" id="{9877019A-FC90-D068-6573-C1E66AD3C691}"/>
              </a:ext>
            </a:extLst>
          </p:cNvPr>
          <p:cNvSpPr txBox="1">
            <a:spLocks noGrp="1"/>
          </p:cNvSpPr>
          <p:nvPr>
            <p:ph sz="quarter" idx="25"/>
          </p:nvPr>
        </p:nvSpPr>
        <p:spPr>
          <a:xfrm>
            <a:off x="7985125" y="6074234"/>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58176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75F24-26D1-430B-EE2D-8AE42D923FB6}"/>
              </a:ext>
            </a:extLst>
          </p:cNvPr>
          <p:cNvSpPr>
            <a:spLocks noGrp="1"/>
          </p:cNvSpPr>
          <p:nvPr>
            <p:ph type="title"/>
          </p:nvPr>
        </p:nvSpPr>
        <p:spPr/>
        <p:txBody>
          <a:bodyPr/>
          <a:lstStyle/>
          <a:p>
            <a:r>
              <a:rPr lang="en-IN" dirty="0"/>
              <a:t>Transaction (10). Dividends. </a:t>
            </a:r>
          </a:p>
        </p:txBody>
      </p:sp>
      <p:sp>
        <p:nvSpPr>
          <p:cNvPr id="4" name="Content Placeholder 3">
            <a:extLst>
              <a:ext uri="{FF2B5EF4-FFF2-40B4-BE49-F238E27FC236}">
                <a16:creationId xmlns:a16="http://schemas.microsoft.com/office/drawing/2014/main" id="{1A7D4B8C-B47B-548D-6690-C759E0202887}"/>
              </a:ext>
            </a:extLst>
          </p:cNvPr>
          <p:cNvSpPr>
            <a:spLocks noGrp="1"/>
          </p:cNvSpPr>
          <p:nvPr>
            <p:ph sz="quarter" idx="12"/>
          </p:nvPr>
        </p:nvSpPr>
        <p:spPr>
          <a:xfrm>
            <a:off x="513862" y="1098389"/>
            <a:ext cx="8115301" cy="1570147"/>
          </a:xfrm>
        </p:spPr>
        <p:txBody>
          <a:bodyPr>
            <a:normAutofit fontScale="77500" lnSpcReduction="20000"/>
          </a:bodyPr>
          <a:lstStyle/>
          <a:p>
            <a:pPr marL="0" indent="0">
              <a:lnSpc>
                <a:spcPct val="120000"/>
              </a:lnSpc>
              <a:buNone/>
            </a:pPr>
            <a:r>
              <a:rPr lang="en-US" sz="2800" b="1" dirty="0">
                <a:solidFill>
                  <a:schemeClr val="accent2"/>
                </a:solidFill>
              </a:rPr>
              <a:t>Assume:</a:t>
            </a:r>
            <a:r>
              <a:rPr lang="en-US" sz="2800" b="1" dirty="0">
                <a:solidFill>
                  <a:schemeClr val="accent3"/>
                </a:solidFill>
              </a:rPr>
              <a:t> </a:t>
            </a:r>
            <a:r>
              <a:rPr lang="en-US" sz="2800" dirty="0"/>
              <a:t>The company pays a dividend of €1,300 in cash to Ray and Barbara Neal, the shareholders of </a:t>
            </a:r>
            <a:r>
              <a:rPr lang="en-US" sz="2800" dirty="0" err="1"/>
              <a:t>Softbyte</a:t>
            </a:r>
            <a:r>
              <a:rPr lang="en-US" sz="2800" dirty="0"/>
              <a:t> SA. This transaction results in an equal decrease in assets and equity. </a:t>
            </a:r>
          </a:p>
          <a:p>
            <a:pPr marL="0" indent="0">
              <a:lnSpc>
                <a:spcPct val="120000"/>
              </a:lnSpc>
              <a:buNone/>
            </a:pPr>
            <a:r>
              <a:rPr lang="en-US" sz="2800" b="1" dirty="0">
                <a:solidFill>
                  <a:schemeClr val="accent2"/>
                </a:solidFill>
              </a:rPr>
              <a:t>Demonstrate: </a:t>
            </a:r>
            <a:r>
              <a:rPr lang="en-US" sz="2800" dirty="0"/>
              <a:t>Basic and equation analysis of this transaction.</a:t>
            </a:r>
          </a:p>
        </p:txBody>
      </p:sp>
      <p:pic>
        <p:nvPicPr>
          <p:cNvPr id="14" name="Picture Placeholder 13" descr="An illustration shows two steps to demonstrate analysis of transaction 10, dividends.  Basic analysis is labeled as: The asset Cash decreases Euro 1,300, and the equity decreases by Euro 1,300 due to dividends. Equation analysis displays the accounting equation as: Assets equals Liabilities plus Equity. The account balances after transaction 9 are carried forward under assets as: Cash, Euro 9,350; Accounts receivable, Euro 1,400; Supplies, Euro 1,600; and Equipment, Euro 7,000. Under liabilities, Accounts payable displays as Euro 1,600. Under Equity, the accounts listed are: Share capital, Euro 15,000; Revenues, Euro 4,700; and Expenses, Euro 1,950. Transaction 10 shows a decrease of 1,300 as cash under Assets and a decrease of Euro 1,300 as dividends listed under dividends, labeled as “Dividends.” The new balances are displayed as: Cash, Euro 8,050 plus Accounts receivable, Euro 1,400 plus Supplies, Euro 1,600 plus Equipment, Euro 7,000, collectively totaled as Euro 18,050, which is equal to Accounts payable, Euro 1,600 plus Share capital Euro 15,000 plus Revenue, Euro 4,700 minus Expenses, Euro 1,950, minus dividends, Euro 1,300, collectively totaled as Euro 18,050.">
            <a:extLst>
              <a:ext uri="{FF2B5EF4-FFF2-40B4-BE49-F238E27FC236}">
                <a16:creationId xmlns:a16="http://schemas.microsoft.com/office/drawing/2014/main" id="{A934A6B0-0244-D66B-C405-2A81F5C0D598}"/>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tretch/>
        </p:blipFill>
        <p:spPr>
          <a:xfrm>
            <a:off x="594193" y="2601019"/>
            <a:ext cx="8319691" cy="2475437"/>
          </a:xfrm>
          <a:prstGeom prst="rect">
            <a:avLst/>
          </a:prstGeom>
        </p:spPr>
      </p:pic>
      <p:sp>
        <p:nvSpPr>
          <p:cNvPr id="8" name="Content Placeholder 7">
            <a:extLst>
              <a:ext uri="{FF2B5EF4-FFF2-40B4-BE49-F238E27FC236}">
                <a16:creationId xmlns:a16="http://schemas.microsoft.com/office/drawing/2014/main" id="{1425007B-9603-52ED-24E6-0028A11B1B8D}"/>
              </a:ext>
            </a:extLst>
          </p:cNvPr>
          <p:cNvSpPr>
            <a:spLocks noGrp="1"/>
          </p:cNvSpPr>
          <p:nvPr>
            <p:ph sz="quarter" idx="18"/>
          </p:nvPr>
        </p:nvSpPr>
        <p:spPr>
          <a:xfrm>
            <a:off x="516982" y="5126560"/>
            <a:ext cx="8351446" cy="1233487"/>
          </a:xfrm>
        </p:spPr>
        <p:txBody>
          <a:bodyPr>
            <a:noAutofit/>
          </a:bodyPr>
          <a:lstStyle/>
          <a:p>
            <a:pPr marL="0" indent="0">
              <a:buNone/>
            </a:pPr>
            <a:r>
              <a:rPr lang="en-US" sz="2000" dirty="0">
                <a:cs typeface="Times New Roman" panose="02020603050405020304" pitchFamily="18" charset="0"/>
              </a:rPr>
              <a:t>Total assets did not change, but the composition of those assets did. Note that the dividend reduces retained earnings, which is part of equity. </a:t>
            </a:r>
            <a:r>
              <a:rPr lang="en-US" sz="2000" b="1" dirty="0">
                <a:cs typeface="Times New Roman" panose="02020603050405020304" pitchFamily="18" charset="0"/>
              </a:rPr>
              <a:t>Dividends are not expenses</a:t>
            </a:r>
            <a:r>
              <a:rPr lang="en-US" sz="2000" dirty="0">
                <a:cs typeface="Times New Roman" panose="02020603050405020304" pitchFamily="18" charset="0"/>
              </a:rPr>
              <a:t>. Like shareholders’ investments, dividends are excluded in determining net income. </a:t>
            </a:r>
          </a:p>
        </p:txBody>
      </p:sp>
      <p:sp>
        <p:nvSpPr>
          <p:cNvPr id="13" name="Content Placeholder 5">
            <a:extLst>
              <a:ext uri="{FF2B5EF4-FFF2-40B4-BE49-F238E27FC236}">
                <a16:creationId xmlns:a16="http://schemas.microsoft.com/office/drawing/2014/main" id="{B6BDF5E4-4064-7281-46DF-B628CC76E185}"/>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45421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A6572-4B2B-C5AD-F4AF-09F4144B8BD5}"/>
              </a:ext>
            </a:extLst>
          </p:cNvPr>
          <p:cNvSpPr>
            <a:spLocks noGrp="1"/>
          </p:cNvSpPr>
          <p:nvPr>
            <p:ph type="title"/>
          </p:nvPr>
        </p:nvSpPr>
        <p:spPr/>
        <p:txBody>
          <a:bodyPr>
            <a:normAutofit/>
          </a:bodyPr>
          <a:lstStyle/>
          <a:p>
            <a:r>
              <a:rPr lang="en-IN" dirty="0"/>
              <a:t>Tabular Summary</a:t>
            </a:r>
          </a:p>
        </p:txBody>
      </p:sp>
      <p:pic>
        <p:nvPicPr>
          <p:cNvPr id="14" name="Picture Placeholder 13" descr="A summary transaction analysis provides a recap of all ten transactions recording for Softbyte. The transaction is displayed in accounting analysis format, with the accounting equation expressed as: Assets equals Liabilities plus Equity and the respective accounts in columns beneath each element. The accounts used in the analysis under Assets include Cash, Accounts Receivable, Supplies, and Equipment. Accounts payable is listed under Liabilities. Equity is expressed as Share capital plus Revenues minus Expenses minus Dividends. The 10 transactions are shown as follows: Transaction number 1 shows an increase of Euro 15,000 as Cash under Assets and an increase of Euro 15,000 as Share Capital under Equity; labeled as Issued Shares. Transaction number 2 shows a decrease of 7,000 as Cash and an increase of Euro 7,000 as Equipment under Assets. Transaction number 3 shows an increase of Euro 1,600 as Supplies under Assets and an increase of Euro 1,600 as Accounts payable under Liabilities. Transaction number 4 shows an increase of 1,200 as Cash under Assets and increase of Euro 1,200 as Revenues under Equity; labeled as Service Revenue. Transaction number 5 shows an increase of 250 as Accounts payable under Liabilities and a negative Euro 250 as Expense under Equity; labeled as Advertising Expense. Transaction number 6 shows an increase of 1,500 as Cash and Euro 2,000 as Accounts receivable under Assets and an increase of 3,500 as Revenues under Equity; labeled as Service Revenue. Transaction number 7 shows an increase of 1,700 as Cash under Assets and a decrease of 600, 900, and 200 as Expenses under Equity; labeled as Rent expense, Salaries and wages expense, and Utilities expense, respectively. Transaction number 8 shows a decrease of 250 as Cash under Assets and a decrease of 250 as Accounts payable under Liabilities. Transaction number 9 shows an increase of 600 as Cash and a decrease of 600 as Accounts receivable under Assets. Transaction number 10 shows a decrease of 1,300 as Cash under Assets and a decrease of $1,300 as dividends under Equity; labeled as Dividends. The totals are shown as: Cash Euro 8,050 plus Accounts receivable Euro 1,400 plus Supplies Euro 1,600 plus Equipment Euro 7,000 on the asset side of the equation, collectively totaled as Euro 18,050, which is equal to Accounts payable Euro 1,600 plus Share capital Euro 15,000 plus Revenues Euro 1,200 minus Expenses Euro 1,950 minus Dividends Euro 1,300, collectively totaled as Euro 18,050.">
            <a:extLst>
              <a:ext uri="{FF2B5EF4-FFF2-40B4-BE49-F238E27FC236}">
                <a16:creationId xmlns:a16="http://schemas.microsoft.com/office/drawing/2014/main" id="{A676ED92-EB0E-BF78-1706-4A74FCD4F23C}"/>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tretch/>
        </p:blipFill>
        <p:spPr>
          <a:xfrm>
            <a:off x="651402" y="1400800"/>
            <a:ext cx="8208283" cy="3476991"/>
          </a:xfrm>
          <a:prstGeom prst="rect">
            <a:avLst/>
          </a:prstGeom>
        </p:spPr>
      </p:pic>
      <p:sp>
        <p:nvSpPr>
          <p:cNvPr id="8" name="Content Placeholder 7">
            <a:extLst>
              <a:ext uri="{FF2B5EF4-FFF2-40B4-BE49-F238E27FC236}">
                <a16:creationId xmlns:a16="http://schemas.microsoft.com/office/drawing/2014/main" id="{7D2F0EBC-8AC0-6CC5-C707-F85F0FB13DBA}"/>
              </a:ext>
            </a:extLst>
          </p:cNvPr>
          <p:cNvSpPr>
            <a:spLocks noGrp="1"/>
          </p:cNvSpPr>
          <p:nvPr>
            <p:ph sz="quarter" idx="12"/>
          </p:nvPr>
        </p:nvSpPr>
        <p:spPr>
          <a:xfrm>
            <a:off x="644745" y="4945503"/>
            <a:ext cx="7377546" cy="479612"/>
          </a:xfrm>
        </p:spPr>
        <p:txBody>
          <a:bodyPr>
            <a:normAutofit/>
          </a:bodyPr>
          <a:lstStyle/>
          <a:p>
            <a:pPr marL="0" indent="0">
              <a:buNone/>
            </a:pPr>
            <a:r>
              <a:rPr lang="en-CA" sz="2000" b="1" dirty="0"/>
              <a:t>Illustration 1.10: </a:t>
            </a:r>
            <a:r>
              <a:rPr lang="en-CA" sz="2000" dirty="0"/>
              <a:t>Tabular summary of </a:t>
            </a:r>
            <a:r>
              <a:rPr lang="en-CA" sz="2000" dirty="0" err="1"/>
              <a:t>Softbyte</a:t>
            </a:r>
            <a:r>
              <a:rPr lang="en-CA" sz="2000" dirty="0"/>
              <a:t> SA transactions</a:t>
            </a:r>
          </a:p>
        </p:txBody>
      </p:sp>
      <p:sp>
        <p:nvSpPr>
          <p:cNvPr id="13" name="Content Placeholder 5">
            <a:extLst>
              <a:ext uri="{FF2B5EF4-FFF2-40B4-BE49-F238E27FC236}">
                <a16:creationId xmlns:a16="http://schemas.microsoft.com/office/drawing/2014/main" id="{F8E6B7D1-8198-8CED-ED52-82065CA92B5E}"/>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8766302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a:xfrm>
            <a:off x="514353" y="460254"/>
            <a:ext cx="8115301" cy="1143077"/>
          </a:xfrm>
        </p:spPr>
        <p:txBody>
          <a:bodyPr>
            <a:normAutofit fontScale="90000"/>
          </a:bodyPr>
          <a:lstStyle/>
          <a:p>
            <a:r>
              <a:rPr lang="en-IN" sz="4400" dirty="0"/>
              <a:t>Summarizing Transactions</a:t>
            </a:r>
            <a:br>
              <a:rPr lang="en-IN" dirty="0"/>
            </a:br>
            <a:r>
              <a:rPr lang="en-IN" sz="3600" b="1" dirty="0">
                <a:solidFill>
                  <a:schemeClr val="accent2"/>
                </a:solidFill>
              </a:rPr>
              <a:t>Key Points</a:t>
            </a:r>
            <a:endParaRPr lang="en-IN" dirty="0"/>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a:xfrm>
            <a:off x="513862" y="1903956"/>
            <a:ext cx="8529930" cy="4481460"/>
          </a:xfrm>
        </p:spPr>
        <p:txBody>
          <a:bodyPr>
            <a:normAutofit/>
          </a:bodyPr>
          <a:lstStyle/>
          <a:p>
            <a:pPr marL="447675" indent="-447675">
              <a:buFont typeface="+mj-lt"/>
              <a:buAutoNum type="arabicPeriod"/>
            </a:pPr>
            <a:r>
              <a:rPr lang="en-GB" sz="2400" dirty="0"/>
              <a:t>Each transaction must be </a:t>
            </a:r>
            <a:r>
              <a:rPr lang="en-GB" sz="2400" dirty="0" err="1"/>
              <a:t>analyzed</a:t>
            </a:r>
            <a:r>
              <a:rPr lang="en-GB" sz="2400" dirty="0"/>
              <a:t> in terms of its effect on: </a:t>
            </a:r>
          </a:p>
          <a:p>
            <a:pPr marL="990600" indent="-452438">
              <a:buFont typeface="+mj-lt"/>
              <a:buAutoNum type="alphaLcPeriod"/>
            </a:pPr>
            <a:r>
              <a:rPr lang="en-GB" sz="2200" dirty="0"/>
              <a:t>The three components of the basic accounting equation.</a:t>
            </a:r>
          </a:p>
          <a:p>
            <a:pPr marL="990600" indent="-452438">
              <a:spcAft>
                <a:spcPts val="1200"/>
              </a:spcAft>
              <a:buFont typeface="+mj-lt"/>
              <a:buAutoNum type="alphaLcPeriod"/>
            </a:pPr>
            <a:r>
              <a:rPr lang="en-GB" sz="2200" dirty="0"/>
              <a:t>Specific types (kinds) of items within each component.</a:t>
            </a:r>
          </a:p>
          <a:p>
            <a:pPr marL="447675" indent="-447675">
              <a:spcAft>
                <a:spcPts val="1200"/>
              </a:spcAft>
              <a:buFont typeface="+mj-lt"/>
              <a:buAutoNum type="arabicPeriod" startAt="2"/>
            </a:pPr>
            <a:r>
              <a:rPr lang="en-GB" sz="2400" dirty="0"/>
              <a:t>The two sides of the equation must always be equal. </a:t>
            </a:r>
          </a:p>
          <a:p>
            <a:pPr marL="447675" indent="-447675">
              <a:spcAft>
                <a:spcPts val="1200"/>
              </a:spcAft>
              <a:buFont typeface="+mj-lt"/>
              <a:buAutoNum type="arabicPeriod" startAt="2"/>
            </a:pPr>
            <a:r>
              <a:rPr lang="en-GB" sz="2400" dirty="0"/>
              <a:t>The Share Capital—Ordinary and Retained Earnings columns indicate the causes of each change in the shareholders’ claim on assets. </a:t>
            </a:r>
          </a:p>
        </p:txBody>
      </p:sp>
      <p:sp>
        <p:nvSpPr>
          <p:cNvPr id="4" name="Content Placeholder 5">
            <a:extLst>
              <a:ext uri="{FF2B5EF4-FFF2-40B4-BE49-F238E27FC236}">
                <a16:creationId xmlns:a16="http://schemas.microsoft.com/office/drawing/2014/main" id="{658F077C-EA51-DF75-1169-4C59329A5E17}"/>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1721642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GB" dirty="0"/>
              <a:t>DO IT! 4: Tabular Analysis</a:t>
            </a:r>
            <a:endParaRPr lang="en-IN" dirty="0"/>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0"/>
          </p:nvPr>
        </p:nvSpPr>
        <p:spPr>
          <a:xfrm>
            <a:off x="514349" y="1679575"/>
            <a:ext cx="8379129" cy="4145028"/>
          </a:xfrm>
        </p:spPr>
        <p:txBody>
          <a:bodyPr>
            <a:noAutofit/>
          </a:bodyPr>
          <a:lstStyle/>
          <a:p>
            <a:pPr marL="0" indent="0" algn="l">
              <a:lnSpc>
                <a:spcPct val="100000"/>
              </a:lnSpc>
              <a:spcBef>
                <a:spcPts val="624"/>
              </a:spcBef>
              <a:spcAft>
                <a:spcPts val="1200"/>
              </a:spcAft>
              <a:buNone/>
            </a:pPr>
            <a:r>
              <a:rPr lang="en-US" sz="2200" b="0" i="0" u="none" strike="noStrike" baseline="0" dirty="0"/>
              <a:t>Transactions made by </a:t>
            </a:r>
            <a:r>
              <a:rPr lang="en-US" sz="2200" b="0" i="0" u="none" strike="noStrike" baseline="0" dirty="0" err="1"/>
              <a:t>Virmari</a:t>
            </a:r>
            <a:r>
              <a:rPr lang="en-US" sz="2200" b="0" i="0" u="none" strike="noStrike" baseline="0" dirty="0"/>
              <a:t> &amp; Co., a public accounting firm in France, for the month of August are shown below. Prepare a tabular analysis which shows the effects of these transactions on the expanded accounting equation, similar to that shown in Illustration 1.10.</a:t>
            </a:r>
          </a:p>
          <a:p>
            <a:pPr marL="447675" indent="-447675" algn="l">
              <a:lnSpc>
                <a:spcPct val="100000"/>
              </a:lnSpc>
              <a:spcBef>
                <a:spcPts val="624"/>
              </a:spcBef>
              <a:buFont typeface="+mj-lt"/>
              <a:buAutoNum type="arabicPeriod"/>
            </a:pPr>
            <a:r>
              <a:rPr lang="en-US" sz="2200" i="0" u="none" strike="noStrike" baseline="0" dirty="0"/>
              <a:t>The company issued ordinary shares for €25,000 cash.</a:t>
            </a:r>
          </a:p>
          <a:p>
            <a:pPr marL="447675" indent="-447675" algn="l">
              <a:lnSpc>
                <a:spcPct val="100000"/>
              </a:lnSpc>
              <a:spcBef>
                <a:spcPts val="624"/>
              </a:spcBef>
              <a:buFont typeface="+mj-lt"/>
              <a:buAutoNum type="arabicPeriod"/>
            </a:pPr>
            <a:r>
              <a:rPr lang="en-US" sz="2200" i="0" u="none" strike="noStrike" baseline="0" dirty="0"/>
              <a:t>The company purchased €7,000 of office equipment on credit.</a:t>
            </a:r>
          </a:p>
          <a:p>
            <a:pPr marL="447675" indent="-447675" algn="l">
              <a:lnSpc>
                <a:spcPct val="100000"/>
              </a:lnSpc>
              <a:spcBef>
                <a:spcPts val="624"/>
              </a:spcBef>
              <a:buFont typeface="+mj-lt"/>
              <a:buAutoNum type="arabicPeriod"/>
            </a:pPr>
            <a:r>
              <a:rPr lang="en-US" sz="2200" i="0" u="none" strike="noStrike" baseline="0" dirty="0"/>
              <a:t>The company received €8,000 cash in exchange for services performed.</a:t>
            </a:r>
          </a:p>
          <a:p>
            <a:pPr marL="447675" indent="-447675" algn="l">
              <a:lnSpc>
                <a:spcPct val="100000"/>
              </a:lnSpc>
              <a:spcBef>
                <a:spcPts val="624"/>
              </a:spcBef>
              <a:buFont typeface="+mj-lt"/>
              <a:buAutoNum type="arabicPeriod"/>
            </a:pPr>
            <a:r>
              <a:rPr lang="en-US" sz="2200" i="0" u="none" strike="noStrike" baseline="0" dirty="0"/>
              <a:t>The company paid €850 for this month’s rent.</a:t>
            </a:r>
          </a:p>
          <a:p>
            <a:pPr marL="447675" indent="-447675" algn="l">
              <a:lnSpc>
                <a:spcPct val="100000"/>
              </a:lnSpc>
              <a:spcBef>
                <a:spcPts val="624"/>
              </a:spcBef>
              <a:buFont typeface="+mj-lt"/>
              <a:buAutoNum type="arabicPeriod"/>
            </a:pPr>
            <a:r>
              <a:rPr lang="en-US" sz="2200" i="0" u="none" strike="noStrike" baseline="0" dirty="0"/>
              <a:t>The company paid a dividend of €1,000 in cash to shareholders.</a:t>
            </a:r>
            <a:endParaRPr lang="en-US" sz="2200" dirty="0"/>
          </a:p>
        </p:txBody>
      </p:sp>
      <p:sp>
        <p:nvSpPr>
          <p:cNvPr id="13" name="Content Placeholder 5">
            <a:extLst>
              <a:ext uri="{FF2B5EF4-FFF2-40B4-BE49-F238E27FC236}">
                <a16:creationId xmlns:a16="http://schemas.microsoft.com/office/drawing/2014/main" id="{4AE9EA0D-AB0D-28A8-3CD5-6EC17DA6A186}"/>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41085646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GB" dirty="0"/>
              <a:t>DO IT! 4: Tabular Analysis – Solution </a:t>
            </a:r>
            <a:endParaRPr lang="en-IN" dirty="0"/>
          </a:p>
        </p:txBody>
      </p:sp>
      <p:pic>
        <p:nvPicPr>
          <p:cNvPr id="19" name="Picture Placeholder 18" descr="A transaction analysis for the month of August by Virmari and Company illustrates 5 transactions, and begins with the accounting equation as: Assets equals Liabilities plus Equity. Cash and Equipment are listed under assets, while Accounts payable is listed under Liabilities. Equity is expressed as Share capital plus Revenues minus Expenses minus Dividends. The five transactions are listed as follows: Transaction number 1 shows an increase of Euro 25,000 as Cash under Assets and an increase of Euro 25,000 as Share capital under Equity. Transaction number 2 shows an increase of Euro 7,000 as Equipment under Assets and an increase of Euro 7,000 as Accounts payable under Liabilities. Transaction number 3 shows an increase of 8,000 as Cash and an increase of Euro 8,000 as Revenues under Equity; labeled as Service Revenue. Transaction number 4 shows a decrease of 850 as Cash under Assets and a negative Euro 850 as Expenses under Equity; labeled as Rent Expense. Transaction number 5 shows a decrease of 1,000 as Cash under Assets and a decrease of Euro 1,000 as Dividends under Equity; labeled as Dividends. The totals are: Cash Euro 31,150 plus Equipment Euro 7,000 under assets on the left side of the equation, equals Accounts payable Euro 7,000 plus Share capital $25,000 plus Revenues Euro 8,000 minus Expenses Euro 850 minus Dividends Euro 1,000, on the right side of the equation. The assets equal the sum of liabilities and owner's equity displayed as Euro 38,150.">
            <a:extLst>
              <a:ext uri="{FF2B5EF4-FFF2-40B4-BE49-F238E27FC236}">
                <a16:creationId xmlns:a16="http://schemas.microsoft.com/office/drawing/2014/main" id="{DCC0A1CD-970B-FD4B-AB63-978B6D245C45}"/>
              </a:ext>
            </a:extLst>
          </p:cNvPr>
          <p:cNvPicPr>
            <a:picLocks noGrp="1" noChangeAspect="1"/>
          </p:cNvPicPr>
          <p:nvPr>
            <p:ph type="pic" sz="quarter" idx="12"/>
          </p:nvPr>
        </p:nvPicPr>
        <p:blipFill rotWithShape="1">
          <a:blip r:embed="rId2"/>
          <a:stretch/>
        </p:blipFill>
        <p:spPr>
          <a:xfrm>
            <a:off x="656366" y="2463718"/>
            <a:ext cx="7831268" cy="2494035"/>
          </a:xfrm>
          <a:prstGeom prst="rect">
            <a:avLst/>
          </a:prstGeom>
        </p:spPr>
      </p:pic>
      <p:sp>
        <p:nvSpPr>
          <p:cNvPr id="12" name="Content Placeholder 5">
            <a:extLst>
              <a:ext uri="{FF2B5EF4-FFF2-40B4-BE49-F238E27FC236}">
                <a16:creationId xmlns:a16="http://schemas.microsoft.com/office/drawing/2014/main" id="{608C63A5-8C75-7045-24D3-E9DA4656A8C9}"/>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7319454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a:xfrm>
            <a:off x="514350" y="2467627"/>
            <a:ext cx="8115301" cy="1828800"/>
          </a:xfrm>
        </p:spPr>
        <p:txBody>
          <a:bodyPr>
            <a:noAutofit/>
          </a:bodyPr>
          <a:lstStyle/>
          <a:p>
            <a:r>
              <a:rPr lang="en-IN" b="1" dirty="0"/>
              <a:t>Learning Objective 5</a:t>
            </a:r>
            <a:br>
              <a:rPr lang="en-IN" b="1" dirty="0"/>
            </a:br>
            <a:r>
              <a:rPr lang="en-US" b="1" dirty="0"/>
              <a:t>Describe the five financial statements and how they are prepared. </a:t>
            </a:r>
            <a:endParaRPr lang="en-IN" dirty="0"/>
          </a:p>
        </p:txBody>
      </p:sp>
      <p:sp>
        <p:nvSpPr>
          <p:cNvPr id="6" name="Content Placeholder 5">
            <a:extLst>
              <a:ext uri="{FF2B5EF4-FFF2-40B4-BE49-F238E27FC236}">
                <a16:creationId xmlns:a16="http://schemas.microsoft.com/office/drawing/2014/main" id="{F1870EF4-652B-E62F-59C9-575DCB1363D6}"/>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35649111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normAutofit/>
          </a:bodyPr>
          <a:lstStyle/>
          <a:p>
            <a:r>
              <a:rPr lang="en-IN" dirty="0"/>
              <a:t>Financial Statements</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noAutofit/>
          </a:bodyPr>
          <a:lstStyle/>
          <a:p>
            <a:pPr marL="447675" indent="-447675">
              <a:buClr>
                <a:schemeClr val="accent2"/>
              </a:buClr>
              <a:buFont typeface="+mj-lt"/>
              <a:buAutoNum type="arabicPeriod"/>
            </a:pPr>
            <a:r>
              <a:rPr lang="en-US" sz="2200" b="1" dirty="0">
                <a:solidFill>
                  <a:schemeClr val="accent2"/>
                </a:solidFill>
                <a:highlight>
                  <a:srgbClr val="FFFF00"/>
                </a:highlight>
              </a:rPr>
              <a:t>Income statement:</a:t>
            </a:r>
            <a:r>
              <a:rPr lang="en-US" sz="2200" b="1" dirty="0">
                <a:solidFill>
                  <a:schemeClr val="accent1"/>
                </a:solidFill>
                <a:highlight>
                  <a:srgbClr val="FFFF00"/>
                </a:highlight>
              </a:rPr>
              <a:t> </a:t>
            </a:r>
            <a:r>
              <a:rPr lang="en-US" sz="2200" dirty="0"/>
              <a:t>presents the revenues and expenses and resulting net income or net loss for a specific </a:t>
            </a:r>
            <a:r>
              <a:rPr lang="en-US" sz="2200" b="1" dirty="0">
                <a:solidFill>
                  <a:schemeClr val="accent2"/>
                </a:solidFill>
              </a:rPr>
              <a:t>period of time</a:t>
            </a:r>
            <a:r>
              <a:rPr lang="en-US" sz="2200" dirty="0"/>
              <a:t>.</a:t>
            </a:r>
          </a:p>
          <a:p>
            <a:pPr marL="447675" indent="-447675">
              <a:buClr>
                <a:schemeClr val="accent2"/>
              </a:buClr>
              <a:buFont typeface="+mj-lt"/>
              <a:buAutoNum type="arabicPeriod"/>
            </a:pPr>
            <a:r>
              <a:rPr lang="en-US" sz="2200" b="1" dirty="0">
                <a:solidFill>
                  <a:schemeClr val="accent2"/>
                </a:solidFill>
              </a:rPr>
              <a:t>Retained earnings statement: </a:t>
            </a:r>
            <a:r>
              <a:rPr lang="en-US" sz="2200" dirty="0"/>
              <a:t>summarizes the changes in retained earnings for a specific </a:t>
            </a:r>
            <a:r>
              <a:rPr lang="en-US" sz="2200" b="1" dirty="0">
                <a:solidFill>
                  <a:schemeClr val="accent2"/>
                </a:solidFill>
              </a:rPr>
              <a:t>period of time</a:t>
            </a:r>
            <a:r>
              <a:rPr lang="en-US" sz="2200" dirty="0"/>
              <a:t>. </a:t>
            </a:r>
          </a:p>
          <a:p>
            <a:pPr marL="447675" indent="-447675">
              <a:buClr>
                <a:schemeClr val="accent2"/>
              </a:buClr>
              <a:buFont typeface="+mj-lt"/>
              <a:buAutoNum type="arabicPeriod"/>
            </a:pPr>
            <a:r>
              <a:rPr lang="en-US" sz="2200" b="1" dirty="0">
                <a:solidFill>
                  <a:schemeClr val="accent2"/>
                </a:solidFill>
                <a:highlight>
                  <a:srgbClr val="FFFF00"/>
                </a:highlight>
              </a:rPr>
              <a:t>Statement of financial position:</a:t>
            </a:r>
            <a:r>
              <a:rPr lang="en-US" sz="2200" b="1" dirty="0">
                <a:solidFill>
                  <a:schemeClr val="accent1"/>
                </a:solidFill>
                <a:highlight>
                  <a:srgbClr val="FFFF00"/>
                </a:highlight>
              </a:rPr>
              <a:t> </a:t>
            </a:r>
            <a:r>
              <a:rPr lang="en-US" sz="2200" dirty="0"/>
              <a:t>reports the assets, liabilities, and equity of a company at </a:t>
            </a:r>
            <a:r>
              <a:rPr lang="en-US" sz="2200" b="1" dirty="0">
                <a:solidFill>
                  <a:schemeClr val="accent2"/>
                </a:solidFill>
              </a:rPr>
              <a:t>a specific date</a:t>
            </a:r>
            <a:r>
              <a:rPr lang="en-US" sz="2200" dirty="0"/>
              <a:t>. (Sometimes referred to as a </a:t>
            </a:r>
            <a:r>
              <a:rPr lang="en-US" sz="2200" i="1" u="sng" dirty="0">
                <a:highlight>
                  <a:srgbClr val="FFFF00"/>
                </a:highlight>
              </a:rPr>
              <a:t>balance sheet</a:t>
            </a:r>
            <a:r>
              <a:rPr lang="en-US" sz="2200" i="1" dirty="0">
                <a:highlight>
                  <a:srgbClr val="FFFF00"/>
                </a:highlight>
              </a:rPr>
              <a:t>.</a:t>
            </a:r>
            <a:r>
              <a:rPr lang="en-US" sz="2200" dirty="0">
                <a:highlight>
                  <a:srgbClr val="FFFF00"/>
                </a:highlight>
              </a:rPr>
              <a:t>) </a:t>
            </a:r>
          </a:p>
          <a:p>
            <a:pPr marL="447675" indent="-447675">
              <a:buClr>
                <a:schemeClr val="accent2"/>
              </a:buClr>
              <a:buFont typeface="+mj-lt"/>
              <a:buAutoNum type="arabicPeriod"/>
            </a:pPr>
            <a:r>
              <a:rPr lang="en-US" sz="2200" b="1" dirty="0">
                <a:solidFill>
                  <a:schemeClr val="accent2"/>
                </a:solidFill>
                <a:highlight>
                  <a:srgbClr val="FFFF00"/>
                </a:highlight>
              </a:rPr>
              <a:t>Statement of cash flows: </a:t>
            </a:r>
            <a:r>
              <a:rPr lang="en-US" sz="2200" dirty="0"/>
              <a:t>summarizes information about the cash inflows (receipts) and outflows (payments) for a specific </a:t>
            </a:r>
            <a:r>
              <a:rPr lang="en-US" sz="2200" b="1" dirty="0">
                <a:solidFill>
                  <a:schemeClr val="accent2"/>
                </a:solidFill>
              </a:rPr>
              <a:t>period of time</a:t>
            </a:r>
            <a:r>
              <a:rPr lang="en-US" sz="2200" dirty="0"/>
              <a:t>. </a:t>
            </a:r>
          </a:p>
          <a:p>
            <a:pPr marL="447675" indent="-447675">
              <a:buClr>
                <a:schemeClr val="accent2"/>
              </a:buClr>
              <a:buFont typeface="+mj-lt"/>
              <a:buAutoNum type="arabicPeriod"/>
            </a:pPr>
            <a:r>
              <a:rPr lang="en-US" sz="2200" b="1" dirty="0">
                <a:solidFill>
                  <a:schemeClr val="accent2"/>
                </a:solidFill>
              </a:rPr>
              <a:t>Comprehensive income statement: </a:t>
            </a:r>
            <a:r>
              <a:rPr lang="en-US" sz="2200" dirty="0"/>
              <a:t>presents other comprehensive income items that are not included in the determination of net income in 1.</a:t>
            </a:r>
          </a:p>
        </p:txBody>
      </p:sp>
      <p:sp>
        <p:nvSpPr>
          <p:cNvPr id="6" name="Content Placeholder 5">
            <a:extLst>
              <a:ext uri="{FF2B5EF4-FFF2-40B4-BE49-F238E27FC236}">
                <a16:creationId xmlns:a16="http://schemas.microsoft.com/office/drawing/2014/main" id="{0A688947-69CB-208B-3BA9-5BE62F34FBD0}"/>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39427542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normAutofit/>
          </a:bodyPr>
          <a:lstStyle/>
          <a:p>
            <a:r>
              <a:rPr lang="en-US" sz="4000" b="1" dirty="0">
                <a:latin typeface="Calibri" panose="020F0502020204030204" pitchFamily="34" charset="0"/>
                <a:ea typeface="Source Sans Pro" charset="0"/>
                <a:cs typeface="Calibri" panose="020F0502020204030204" pitchFamily="34" charset="0"/>
              </a:rPr>
              <a:t>Income Statement</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a:xfrm>
            <a:off x="513862" y="1424065"/>
            <a:ext cx="8492352" cy="4961351"/>
          </a:xfrm>
        </p:spPr>
        <p:txBody>
          <a:bodyPr>
            <a:normAutofit fontScale="85000" lnSpcReduction="10000"/>
          </a:bodyPr>
          <a:lstStyle/>
          <a:p>
            <a:pPr marL="0" indent="0">
              <a:lnSpc>
                <a:spcPct val="110000"/>
              </a:lnSpc>
              <a:spcAft>
                <a:spcPts val="2400"/>
              </a:spcAft>
              <a:buNone/>
            </a:pPr>
            <a:r>
              <a:rPr lang="en-GB" dirty="0"/>
              <a:t>The income statement lists revenues first, followed by expenses. Then, the statement shows net income (or net loss).</a:t>
            </a:r>
          </a:p>
          <a:p>
            <a:pPr marL="0" indent="0">
              <a:lnSpc>
                <a:spcPct val="110000"/>
              </a:lnSpc>
              <a:buNone/>
            </a:pPr>
            <a:r>
              <a:rPr lang="en-US" sz="2800" b="1" dirty="0">
                <a:solidFill>
                  <a:schemeClr val="accent2"/>
                </a:solidFill>
                <a:cs typeface="Calibri" panose="020F0502020204030204" pitchFamily="34" charset="0"/>
              </a:rPr>
              <a:t>Structure: </a:t>
            </a:r>
          </a:p>
          <a:p>
            <a:pPr marL="342900" indent="-342900">
              <a:lnSpc>
                <a:spcPct val="110000"/>
              </a:lnSpc>
              <a:buFont typeface="Arial" panose="020B0604020202020204" pitchFamily="34" charset="0"/>
              <a:buChar char="•"/>
            </a:pPr>
            <a:r>
              <a:rPr lang="en-US" sz="2800" dirty="0">
                <a:cs typeface="Calibri" panose="020F0502020204030204" pitchFamily="34" charset="0"/>
              </a:rPr>
              <a:t>The income statement lists revenues first, followed by expenses.</a:t>
            </a:r>
          </a:p>
          <a:p>
            <a:pPr marL="342900" indent="-342900">
              <a:lnSpc>
                <a:spcPct val="110000"/>
              </a:lnSpc>
              <a:buFont typeface="Arial" panose="020B0604020202020204" pitchFamily="34" charset="0"/>
              <a:buChar char="•"/>
            </a:pPr>
            <a:r>
              <a:rPr lang="en-US" sz="2800" dirty="0">
                <a:cs typeface="Calibri" panose="020F0502020204030204" pitchFamily="34" charset="0"/>
              </a:rPr>
              <a:t>Then, the statement shows net income (or net loss). </a:t>
            </a:r>
          </a:p>
          <a:p>
            <a:pPr marL="342900" indent="-342900">
              <a:lnSpc>
                <a:spcPct val="110000"/>
              </a:lnSpc>
              <a:buFont typeface="Arial" panose="020B0604020202020204" pitchFamily="34" charset="0"/>
              <a:buChar char="•"/>
            </a:pPr>
            <a:r>
              <a:rPr lang="en-US" sz="2800" dirty="0">
                <a:cs typeface="Calibri" panose="020F0502020204030204" pitchFamily="34" charset="0"/>
              </a:rPr>
              <a:t>When revenues exceed expenses, </a:t>
            </a:r>
            <a:r>
              <a:rPr lang="en-US" sz="2800" b="1" dirty="0">
                <a:solidFill>
                  <a:schemeClr val="accent2"/>
                </a:solidFill>
                <a:cs typeface="Calibri" panose="020F0502020204030204" pitchFamily="34" charset="0"/>
              </a:rPr>
              <a:t>net income </a:t>
            </a:r>
            <a:r>
              <a:rPr lang="en-US" sz="2800" dirty="0">
                <a:cs typeface="Calibri" panose="020F0502020204030204" pitchFamily="34" charset="0"/>
              </a:rPr>
              <a:t>results. </a:t>
            </a:r>
          </a:p>
          <a:p>
            <a:pPr marL="342900" indent="-342900">
              <a:lnSpc>
                <a:spcPct val="110000"/>
              </a:lnSpc>
              <a:buFont typeface="Arial" panose="020B0604020202020204" pitchFamily="34" charset="0"/>
              <a:buChar char="•"/>
            </a:pPr>
            <a:r>
              <a:rPr lang="en-US" sz="2800" dirty="0">
                <a:cs typeface="Calibri" panose="020F0502020204030204" pitchFamily="34" charset="0"/>
              </a:rPr>
              <a:t>When expenses exceed revenues, a </a:t>
            </a:r>
            <a:r>
              <a:rPr lang="en-US" sz="2800" b="1" dirty="0">
                <a:solidFill>
                  <a:schemeClr val="accent2"/>
                </a:solidFill>
                <a:cs typeface="Calibri" panose="020F0502020204030204" pitchFamily="34" charset="0"/>
              </a:rPr>
              <a:t>net loss </a:t>
            </a:r>
            <a:r>
              <a:rPr lang="en-US" sz="2800" dirty="0">
                <a:cs typeface="Calibri" panose="020F0502020204030204" pitchFamily="34" charset="0"/>
              </a:rPr>
              <a:t>results. </a:t>
            </a:r>
          </a:p>
          <a:p>
            <a:pPr marL="342900" indent="-342900">
              <a:lnSpc>
                <a:spcPct val="110000"/>
              </a:lnSpc>
              <a:buFont typeface="Arial" panose="020B0604020202020204" pitchFamily="34" charset="0"/>
              <a:buChar char="•"/>
            </a:pPr>
            <a:r>
              <a:rPr lang="en-US" sz="2800" dirty="0">
                <a:cs typeface="Calibri" panose="020F0502020204030204" pitchFamily="34" charset="0"/>
              </a:rPr>
              <a:t>The income statement </a:t>
            </a:r>
            <a:r>
              <a:rPr lang="en-US" sz="2800" b="1" dirty="0">
                <a:solidFill>
                  <a:schemeClr val="accent2"/>
                </a:solidFill>
                <a:cs typeface="Calibri" panose="020F0502020204030204" pitchFamily="34" charset="0"/>
              </a:rPr>
              <a:t>does not include investment and dividend transactions</a:t>
            </a:r>
            <a:r>
              <a:rPr lang="en-US" sz="2800" dirty="0">
                <a:solidFill>
                  <a:schemeClr val="accent2"/>
                </a:solidFill>
                <a:cs typeface="Calibri" panose="020F0502020204030204" pitchFamily="34" charset="0"/>
              </a:rPr>
              <a:t> </a:t>
            </a:r>
            <a:r>
              <a:rPr lang="en-US" sz="2800" dirty="0">
                <a:cs typeface="Calibri" panose="020F0502020204030204" pitchFamily="34" charset="0"/>
              </a:rPr>
              <a:t>between the shareholders and the business in measuring net income.</a:t>
            </a:r>
            <a:endParaRPr lang="en-US" sz="2400" dirty="0"/>
          </a:p>
        </p:txBody>
      </p:sp>
      <p:sp>
        <p:nvSpPr>
          <p:cNvPr id="6" name="Content Placeholder 5">
            <a:extLst>
              <a:ext uri="{FF2B5EF4-FFF2-40B4-BE49-F238E27FC236}">
                <a16:creationId xmlns:a16="http://schemas.microsoft.com/office/drawing/2014/main" id="{67F97071-FFFB-E0FB-5661-30ABBA74DB92}"/>
              </a:ext>
            </a:extLst>
          </p:cNvPr>
          <p:cNvSpPr txBox="1">
            <a:spLocks noGrp="1"/>
          </p:cNvSpPr>
          <p:nvPr>
            <p:ph sz="quarter" idx="25"/>
          </p:nvPr>
        </p:nvSpPr>
        <p:spPr>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9264479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up of a statement&#10;&#10;Description automatically generated">
            <a:extLst>
              <a:ext uri="{FF2B5EF4-FFF2-40B4-BE49-F238E27FC236}">
                <a16:creationId xmlns:a16="http://schemas.microsoft.com/office/drawing/2014/main" id="{C991F8F8-13FD-F714-EBF4-2F2CE6436772}"/>
              </a:ext>
            </a:extLst>
          </p:cNvPr>
          <p:cNvPicPr>
            <a:picLocks noGrp="1" noChangeAspect="1"/>
          </p:cNvPicPr>
          <p:nvPr>
            <p:ph sz="quarter" idx="12"/>
          </p:nvPr>
        </p:nvPicPr>
        <p:blipFill>
          <a:blip r:embed="rId3"/>
          <a:stretch>
            <a:fillRect/>
          </a:stretch>
        </p:blipFill>
        <p:spPr>
          <a:xfrm>
            <a:off x="99152" y="460255"/>
            <a:ext cx="9044848" cy="4905240"/>
          </a:xfrm>
        </p:spPr>
      </p:pic>
      <p:sp>
        <p:nvSpPr>
          <p:cNvPr id="4" name="Content Placeholder 3">
            <a:extLst>
              <a:ext uri="{FF2B5EF4-FFF2-40B4-BE49-F238E27FC236}">
                <a16:creationId xmlns:a16="http://schemas.microsoft.com/office/drawing/2014/main" id="{9C588582-ADA6-851B-0EA7-4823F9153775}"/>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1112048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9A5F2-9FF7-4F0F-725F-54EC40B25183}"/>
              </a:ext>
            </a:extLst>
          </p:cNvPr>
          <p:cNvSpPr>
            <a:spLocks noGrp="1"/>
          </p:cNvSpPr>
          <p:nvPr>
            <p:ph type="title"/>
          </p:nvPr>
        </p:nvSpPr>
        <p:spPr/>
        <p:txBody>
          <a:bodyPr/>
          <a:lstStyle/>
          <a:p>
            <a:r>
              <a:rPr lang="en-US" dirty="0"/>
              <a:t>Is accounting easy?</a:t>
            </a:r>
          </a:p>
        </p:txBody>
      </p:sp>
      <p:sp>
        <p:nvSpPr>
          <p:cNvPr id="3" name="Content Placeholder 2">
            <a:extLst>
              <a:ext uri="{FF2B5EF4-FFF2-40B4-BE49-F238E27FC236}">
                <a16:creationId xmlns:a16="http://schemas.microsoft.com/office/drawing/2014/main" id="{10851E66-B04E-F924-0716-5048E6A592D4}"/>
              </a:ext>
            </a:extLst>
          </p:cNvPr>
          <p:cNvSpPr>
            <a:spLocks noGrp="1"/>
          </p:cNvSpPr>
          <p:nvPr>
            <p:ph idx="1"/>
          </p:nvPr>
        </p:nvSpPr>
        <p:spPr/>
        <p:txBody>
          <a:bodyPr/>
          <a:lstStyle/>
          <a:p>
            <a:r>
              <a:rPr lang="en-US" dirty="0"/>
              <a:t>Not necessarily. </a:t>
            </a:r>
          </a:p>
          <a:p>
            <a:endParaRPr lang="en-US" dirty="0"/>
          </a:p>
          <a:p>
            <a:r>
              <a:rPr lang="en-US" dirty="0"/>
              <a:t>It may be difficult in the beginning. </a:t>
            </a:r>
          </a:p>
          <a:p>
            <a:endParaRPr lang="en-US" dirty="0"/>
          </a:p>
          <a:p>
            <a:r>
              <a:rPr lang="en-US" dirty="0"/>
              <a:t>You have to know concepts &amp; framework. </a:t>
            </a:r>
          </a:p>
          <a:p>
            <a:endParaRPr lang="en-US" dirty="0"/>
          </a:p>
          <a:p>
            <a:r>
              <a:rPr lang="en-US" dirty="0"/>
              <a:t>Think of it as learning when to add &amp; subtract. </a:t>
            </a:r>
          </a:p>
          <a:p>
            <a:endParaRPr lang="en-US" dirty="0"/>
          </a:p>
          <a:p>
            <a:r>
              <a:rPr lang="en-US" dirty="0"/>
              <a:t>It will become easy as you learn! </a:t>
            </a:r>
          </a:p>
        </p:txBody>
      </p:sp>
      <p:sp>
        <p:nvSpPr>
          <p:cNvPr id="4" name="Footer Placeholder 3">
            <a:extLst>
              <a:ext uri="{FF2B5EF4-FFF2-40B4-BE49-F238E27FC236}">
                <a16:creationId xmlns:a16="http://schemas.microsoft.com/office/drawing/2014/main" id="{3D18CDE6-17AA-33DE-4868-3D1D672D550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590997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normAutofit/>
          </a:bodyPr>
          <a:lstStyle/>
          <a:p>
            <a:r>
              <a:rPr lang="en-IN" dirty="0"/>
              <a:t>Retained Earnings Statement</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a:xfrm>
            <a:off x="513862" y="1424065"/>
            <a:ext cx="8379617" cy="4961351"/>
          </a:xfrm>
        </p:spPr>
        <p:txBody>
          <a:bodyPr>
            <a:normAutofit fontScale="92500" lnSpcReduction="10000"/>
          </a:bodyPr>
          <a:lstStyle/>
          <a:p>
            <a:pPr marL="0" indent="0">
              <a:lnSpc>
                <a:spcPct val="110000"/>
              </a:lnSpc>
              <a:spcAft>
                <a:spcPts val="1200"/>
              </a:spcAft>
              <a:buNone/>
            </a:pPr>
            <a:r>
              <a:rPr lang="en-GB" dirty="0"/>
              <a:t>The information provided by this statement indicates the reasons why retained earnings increased or decreased during the period. If there is a net loss, it is deducted with dividends in the retained earnings statement.</a:t>
            </a:r>
          </a:p>
          <a:p>
            <a:pPr marL="0" indent="0">
              <a:lnSpc>
                <a:spcPct val="110000"/>
              </a:lnSpc>
              <a:buNone/>
            </a:pPr>
            <a:r>
              <a:rPr lang="en-GB" b="1" dirty="0">
                <a:solidFill>
                  <a:schemeClr val="accent2"/>
                </a:solidFill>
              </a:rPr>
              <a:t>Structure:</a:t>
            </a:r>
          </a:p>
          <a:p>
            <a:pPr marL="447675" indent="-447675">
              <a:lnSpc>
                <a:spcPct val="110000"/>
              </a:lnSpc>
            </a:pPr>
            <a:r>
              <a:rPr lang="en-GB" dirty="0"/>
              <a:t>The first line of the statement shows the beginning retained earnings amount. </a:t>
            </a:r>
          </a:p>
          <a:p>
            <a:pPr marL="447675" indent="-447675">
              <a:lnSpc>
                <a:spcPct val="110000"/>
              </a:lnSpc>
            </a:pPr>
            <a:r>
              <a:rPr lang="en-GB" dirty="0"/>
              <a:t>Then add net income (or subtract net loss) and subtract dividends. </a:t>
            </a:r>
          </a:p>
          <a:p>
            <a:pPr marL="447675" indent="-447675">
              <a:lnSpc>
                <a:spcPct val="110000"/>
              </a:lnSpc>
            </a:pPr>
            <a:r>
              <a:rPr lang="en-GB" dirty="0"/>
              <a:t>The retained earnings ending balance is the final amount on the statement.</a:t>
            </a:r>
          </a:p>
        </p:txBody>
      </p:sp>
      <p:sp>
        <p:nvSpPr>
          <p:cNvPr id="6" name="Content Placeholder 5">
            <a:extLst>
              <a:ext uri="{FF2B5EF4-FFF2-40B4-BE49-F238E27FC236}">
                <a16:creationId xmlns:a16="http://schemas.microsoft.com/office/drawing/2014/main" id="{77E3C729-9D4C-A2AE-DBF6-15236A2E5F61}"/>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33826450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F34FB-60A1-2720-4C84-A6E625797D96}"/>
              </a:ext>
            </a:extLst>
          </p:cNvPr>
          <p:cNvSpPr>
            <a:spLocks noGrp="1"/>
          </p:cNvSpPr>
          <p:nvPr>
            <p:ph type="title"/>
          </p:nvPr>
        </p:nvSpPr>
        <p:spPr/>
        <p:txBody>
          <a:bodyPr/>
          <a:lstStyle/>
          <a:p>
            <a:r>
              <a:rPr lang="en-US" dirty="0"/>
              <a:t>Statement of Retained Earnings</a:t>
            </a:r>
          </a:p>
        </p:txBody>
      </p:sp>
      <p:pic>
        <p:nvPicPr>
          <p:cNvPr id="6" name="Content Placeholder 5" descr="A close-up of a paper&#10;&#10;Description automatically generated">
            <a:extLst>
              <a:ext uri="{FF2B5EF4-FFF2-40B4-BE49-F238E27FC236}">
                <a16:creationId xmlns:a16="http://schemas.microsoft.com/office/drawing/2014/main" id="{7256CF7B-23F2-7774-B955-B765BBF7C3CA}"/>
              </a:ext>
            </a:extLst>
          </p:cNvPr>
          <p:cNvPicPr>
            <a:picLocks noGrp="1" noChangeAspect="1"/>
          </p:cNvPicPr>
          <p:nvPr>
            <p:ph sz="quarter" idx="12"/>
          </p:nvPr>
        </p:nvPicPr>
        <p:blipFill>
          <a:blip r:embed="rId3"/>
          <a:stretch>
            <a:fillRect/>
          </a:stretch>
        </p:blipFill>
        <p:spPr>
          <a:xfrm>
            <a:off x="123527" y="373005"/>
            <a:ext cx="8896946" cy="4524951"/>
          </a:xfrm>
        </p:spPr>
      </p:pic>
      <p:sp>
        <p:nvSpPr>
          <p:cNvPr id="4" name="Content Placeholder 3">
            <a:extLst>
              <a:ext uri="{FF2B5EF4-FFF2-40B4-BE49-F238E27FC236}">
                <a16:creationId xmlns:a16="http://schemas.microsoft.com/office/drawing/2014/main" id="{44427F12-D4EA-9524-EE40-C3CEC1302356}"/>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18601749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Balance Sheet/Statement of financial position</a:t>
            </a:r>
          </a:p>
        </p:txBody>
      </p:sp>
      <p:sp>
        <p:nvSpPr>
          <p:cNvPr id="3" name="Content Placeholder 2"/>
          <p:cNvSpPr>
            <a:spLocks noGrp="1"/>
          </p:cNvSpPr>
          <p:nvPr>
            <p:ph idx="1"/>
          </p:nvPr>
        </p:nvSpPr>
        <p:spPr/>
        <p:txBody>
          <a:bodyPr>
            <a:normAutofit/>
          </a:bodyPr>
          <a:lstStyle/>
          <a:p>
            <a:pPr lvl="1"/>
            <a:r>
              <a:rPr lang="en-US" dirty="0"/>
              <a:t>a </a:t>
            </a:r>
            <a:r>
              <a:rPr lang="en-US" i="1" dirty="0"/>
              <a:t>levels</a:t>
            </a:r>
            <a:r>
              <a:rPr lang="en-US" dirty="0"/>
              <a:t> statement that presents, for a given point in time:</a:t>
            </a:r>
          </a:p>
          <a:p>
            <a:pPr lvl="2"/>
            <a:r>
              <a:rPr lang="en-US" dirty="0"/>
              <a:t>the firm’s assets (economic resources)</a:t>
            </a:r>
          </a:p>
          <a:p>
            <a:pPr lvl="2"/>
            <a:r>
              <a:rPr lang="en-US" dirty="0"/>
              <a:t>the firm’s liabilities (economic obligations to outsiders)</a:t>
            </a:r>
          </a:p>
          <a:p>
            <a:pPr lvl="2"/>
            <a:r>
              <a:rPr lang="en-US" dirty="0"/>
              <a:t>the firm’s shareholders’ equity (financing provided by shareholders), comprised of</a:t>
            </a:r>
          </a:p>
          <a:p>
            <a:pPr lvl="3"/>
            <a:r>
              <a:rPr lang="en-US" dirty="0"/>
              <a:t>contributed capital (owners’ direct investment in the firm)</a:t>
            </a:r>
          </a:p>
          <a:p>
            <a:pPr lvl="3"/>
            <a:r>
              <a:rPr lang="en-US" dirty="0"/>
              <a:t>retained earnings (income retained in the business and not paid out to shareholders)</a:t>
            </a:r>
          </a:p>
          <a:p>
            <a:pPr lvl="3"/>
            <a:r>
              <a:rPr lang="en-US" dirty="0"/>
              <a:t>other items (not discussed in this course)</a:t>
            </a:r>
          </a:p>
          <a:p>
            <a:pPr lvl="2"/>
            <a:r>
              <a:rPr lang="en-US" sz="1650" b="1" dirty="0"/>
              <a:t>Shareholders are considered to be the residual claimants in the firm</a:t>
            </a:r>
          </a:p>
          <a:p>
            <a:pPr lvl="2"/>
            <a:r>
              <a:rPr lang="en-US" sz="1650" b="1" dirty="0"/>
              <a:t>The total value of shareholders’ equity is sometimes called the firm’s book value</a:t>
            </a:r>
          </a:p>
        </p:txBody>
      </p:sp>
      <p:sp>
        <p:nvSpPr>
          <p:cNvPr id="4" name="Slide Number Placeholder 3"/>
          <p:cNvSpPr>
            <a:spLocks noGrp="1"/>
          </p:cNvSpPr>
          <p:nvPr>
            <p:ph type="sldNum" sz="quarter" idx="12"/>
          </p:nvPr>
        </p:nvSpPr>
        <p:spPr/>
        <p:txBody>
          <a:bodyPr/>
          <a:lstStyle/>
          <a:p>
            <a:fld id="{CFEFCF7E-18A1-4C69-AB32-562E04F3D2E0}" type="slidenum">
              <a:rPr lang="en-US" smtClean="0"/>
              <a:t>82</a:t>
            </a:fld>
            <a:endParaRPr lang="en-US"/>
          </a:p>
        </p:txBody>
      </p:sp>
    </p:spTree>
    <p:extLst>
      <p:ext uri="{BB962C8B-B14F-4D97-AF65-F5344CB8AC3E}">
        <p14:creationId xmlns:p14="http://schemas.microsoft.com/office/powerpoint/2010/main" val="27543151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up of a document&#10;&#10;Description automatically generated">
            <a:extLst>
              <a:ext uri="{FF2B5EF4-FFF2-40B4-BE49-F238E27FC236}">
                <a16:creationId xmlns:a16="http://schemas.microsoft.com/office/drawing/2014/main" id="{688ECDB0-D24D-86A5-02F1-AA472A622BEA}"/>
              </a:ext>
            </a:extLst>
          </p:cNvPr>
          <p:cNvPicPr>
            <a:picLocks noGrp="1" noChangeAspect="1"/>
          </p:cNvPicPr>
          <p:nvPr>
            <p:ph sz="quarter" idx="12"/>
          </p:nvPr>
        </p:nvPicPr>
        <p:blipFill>
          <a:blip r:embed="rId3"/>
          <a:stretch>
            <a:fillRect/>
          </a:stretch>
        </p:blipFill>
        <p:spPr>
          <a:xfrm>
            <a:off x="172866" y="1100158"/>
            <a:ext cx="8561559" cy="4657684"/>
          </a:xfrm>
        </p:spPr>
      </p:pic>
      <p:sp>
        <p:nvSpPr>
          <p:cNvPr id="4" name="Content Placeholder 3">
            <a:extLst>
              <a:ext uri="{FF2B5EF4-FFF2-40B4-BE49-F238E27FC236}">
                <a16:creationId xmlns:a16="http://schemas.microsoft.com/office/drawing/2014/main" id="{176914FB-1011-4CD6-8367-C644C6BE9963}"/>
              </a:ext>
            </a:extLst>
          </p:cNvPr>
          <p:cNvSpPr>
            <a:spLocks noGrp="1"/>
          </p:cNvSpPr>
          <p:nvPr>
            <p:ph sz="quarter" idx="25"/>
          </p:nvPr>
        </p:nvSpPr>
        <p:spPr/>
        <p:txBody>
          <a:bodyPr/>
          <a:lstStyle/>
          <a:p>
            <a:endParaRPr lang="en-US"/>
          </a:p>
        </p:txBody>
      </p:sp>
      <p:sp>
        <p:nvSpPr>
          <p:cNvPr id="2" name="Title 1">
            <a:extLst>
              <a:ext uri="{FF2B5EF4-FFF2-40B4-BE49-F238E27FC236}">
                <a16:creationId xmlns:a16="http://schemas.microsoft.com/office/drawing/2014/main" id="{ED13272D-B755-AEF7-6E0B-360C9EFF3C0A}"/>
              </a:ext>
            </a:extLst>
          </p:cNvPr>
          <p:cNvSpPr>
            <a:spLocks noGrp="1"/>
          </p:cNvSpPr>
          <p:nvPr>
            <p:ph type="title"/>
          </p:nvPr>
        </p:nvSpPr>
        <p:spPr>
          <a:xfrm>
            <a:off x="514353" y="911444"/>
            <a:ext cx="8115301" cy="849312"/>
          </a:xfrm>
        </p:spPr>
        <p:txBody>
          <a:bodyPr/>
          <a:lstStyle/>
          <a:p>
            <a:r>
              <a:rPr lang="en-US" dirty="0"/>
              <a:t>Balance Sheet</a:t>
            </a:r>
          </a:p>
        </p:txBody>
      </p:sp>
    </p:spTree>
    <p:extLst>
      <p:ext uri="{BB962C8B-B14F-4D97-AF65-F5344CB8AC3E}">
        <p14:creationId xmlns:p14="http://schemas.microsoft.com/office/powerpoint/2010/main" val="30632140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normAutofit/>
          </a:bodyPr>
          <a:lstStyle/>
          <a:p>
            <a:r>
              <a:rPr lang="en-IN" dirty="0"/>
              <a:t>Statement of Cash Flows</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normAutofit/>
          </a:bodyPr>
          <a:lstStyle/>
          <a:p>
            <a:pPr marL="0" indent="0">
              <a:spcAft>
                <a:spcPts val="1200"/>
              </a:spcAft>
              <a:buNone/>
            </a:pPr>
            <a:r>
              <a:rPr lang="en-US" sz="2400" dirty="0">
                <a:cs typeface="Calibri" panose="020F0502020204030204" pitchFamily="34" charset="0"/>
              </a:rPr>
              <a:t>The statement of cash flows provides information on the cash receipts and payments for a specific period of time.</a:t>
            </a:r>
          </a:p>
          <a:p>
            <a:pPr marL="0" indent="0">
              <a:buNone/>
            </a:pPr>
            <a:r>
              <a:rPr lang="en-GB" sz="2400" b="1" dirty="0">
                <a:solidFill>
                  <a:schemeClr val="accent2"/>
                </a:solidFill>
              </a:rPr>
              <a:t>Structure:</a:t>
            </a:r>
          </a:p>
          <a:p>
            <a:pPr marL="0" indent="0">
              <a:buNone/>
            </a:pPr>
            <a:r>
              <a:rPr lang="en-GB" sz="2400" dirty="0"/>
              <a:t>The statement of cash flows reports</a:t>
            </a:r>
          </a:p>
          <a:p>
            <a:pPr marL="447675" indent="-447675">
              <a:buFont typeface="+mj-lt"/>
              <a:buAutoNum type="arabicParenR"/>
            </a:pPr>
            <a:r>
              <a:rPr lang="en-GB" sz="2400" dirty="0"/>
              <a:t>the cash effects of a company’s </a:t>
            </a:r>
            <a:r>
              <a:rPr lang="en-GB" sz="2400" b="1" dirty="0">
                <a:solidFill>
                  <a:schemeClr val="accent2"/>
                </a:solidFill>
              </a:rPr>
              <a:t>operations</a:t>
            </a:r>
            <a:r>
              <a:rPr lang="en-GB" sz="2400" dirty="0"/>
              <a:t> during a period, </a:t>
            </a:r>
          </a:p>
          <a:p>
            <a:pPr marL="447675" indent="-447675">
              <a:buFont typeface="+mj-lt"/>
              <a:buAutoNum type="arabicParenR"/>
            </a:pPr>
            <a:r>
              <a:rPr lang="en-GB" sz="2400" dirty="0"/>
              <a:t>its </a:t>
            </a:r>
            <a:r>
              <a:rPr lang="en-GB" sz="2400" b="1" dirty="0">
                <a:solidFill>
                  <a:schemeClr val="accent2"/>
                </a:solidFill>
              </a:rPr>
              <a:t>investing</a:t>
            </a:r>
            <a:r>
              <a:rPr lang="en-GB" sz="2400" dirty="0"/>
              <a:t> activities,</a:t>
            </a:r>
          </a:p>
          <a:p>
            <a:pPr marL="447675" indent="-447675">
              <a:buFont typeface="+mj-lt"/>
              <a:buAutoNum type="arabicParenR"/>
            </a:pPr>
            <a:r>
              <a:rPr lang="en-GB" sz="2400" dirty="0"/>
              <a:t>its </a:t>
            </a:r>
            <a:r>
              <a:rPr lang="en-GB" sz="2400" b="1" dirty="0">
                <a:solidFill>
                  <a:schemeClr val="accent2"/>
                </a:solidFill>
              </a:rPr>
              <a:t>financing</a:t>
            </a:r>
            <a:r>
              <a:rPr lang="en-GB" sz="2400" dirty="0"/>
              <a:t> activities,</a:t>
            </a:r>
          </a:p>
          <a:p>
            <a:pPr marL="447675" indent="-447675">
              <a:buFont typeface="+mj-lt"/>
              <a:buAutoNum type="arabicParenR"/>
            </a:pPr>
            <a:r>
              <a:rPr lang="en-GB" sz="2400" dirty="0"/>
              <a:t>the </a:t>
            </a:r>
            <a:r>
              <a:rPr lang="en-GB" sz="2400" b="1" dirty="0">
                <a:solidFill>
                  <a:schemeClr val="accent2"/>
                </a:solidFill>
              </a:rPr>
              <a:t>net increase or decrease in cash</a:t>
            </a:r>
            <a:r>
              <a:rPr lang="en-GB" sz="2400" dirty="0"/>
              <a:t> during the period, and </a:t>
            </a:r>
          </a:p>
          <a:p>
            <a:pPr marL="447675" indent="-447675">
              <a:buFont typeface="+mj-lt"/>
              <a:buAutoNum type="arabicParenR"/>
            </a:pPr>
            <a:r>
              <a:rPr lang="en-GB" sz="2400" dirty="0"/>
              <a:t>the cash amount at the end of the period.</a:t>
            </a:r>
          </a:p>
        </p:txBody>
      </p:sp>
      <p:sp>
        <p:nvSpPr>
          <p:cNvPr id="6" name="Content Placeholder 5">
            <a:extLst>
              <a:ext uri="{FF2B5EF4-FFF2-40B4-BE49-F238E27FC236}">
                <a16:creationId xmlns:a16="http://schemas.microsoft.com/office/drawing/2014/main" id="{68478623-23FE-561C-AD8A-FD886B55A22A}"/>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36246268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ocument with text and numbers&#10;&#10;Description automatically generated">
            <a:extLst>
              <a:ext uri="{FF2B5EF4-FFF2-40B4-BE49-F238E27FC236}">
                <a16:creationId xmlns:a16="http://schemas.microsoft.com/office/drawing/2014/main" id="{BC54A9D2-EDD0-1B73-CEE2-E15A47C34B98}"/>
              </a:ext>
            </a:extLst>
          </p:cNvPr>
          <p:cNvPicPr>
            <a:picLocks noGrp="1" noChangeAspect="1"/>
          </p:cNvPicPr>
          <p:nvPr>
            <p:ph sz="quarter" idx="12"/>
          </p:nvPr>
        </p:nvPicPr>
        <p:blipFill>
          <a:blip r:embed="rId3"/>
          <a:stretch>
            <a:fillRect/>
          </a:stretch>
        </p:blipFill>
        <p:spPr>
          <a:xfrm>
            <a:off x="240227" y="572878"/>
            <a:ext cx="8663546" cy="4608804"/>
          </a:xfrm>
        </p:spPr>
      </p:pic>
      <p:sp>
        <p:nvSpPr>
          <p:cNvPr id="4" name="Content Placeholder 3">
            <a:extLst>
              <a:ext uri="{FF2B5EF4-FFF2-40B4-BE49-F238E27FC236}">
                <a16:creationId xmlns:a16="http://schemas.microsoft.com/office/drawing/2014/main" id="{C28FBFAA-140F-36F5-982C-79729DB6C2B1}"/>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27762067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Net Income Review Question</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0"/>
          </p:nvPr>
        </p:nvSpPr>
        <p:spPr>
          <a:xfrm>
            <a:off x="514350" y="1679575"/>
            <a:ext cx="8115300" cy="4583439"/>
          </a:xfrm>
        </p:spPr>
        <p:txBody>
          <a:bodyPr>
            <a:normAutofit/>
          </a:bodyPr>
          <a:lstStyle/>
          <a:p>
            <a:pPr marL="0" lvl="1" indent="0">
              <a:lnSpc>
                <a:spcPct val="100000"/>
              </a:lnSpc>
              <a:spcBef>
                <a:spcPts val="624"/>
              </a:spcBef>
              <a:spcAft>
                <a:spcPts val="600"/>
              </a:spcAft>
              <a:buClr>
                <a:schemeClr val="tx1"/>
              </a:buClr>
              <a:buNone/>
            </a:pPr>
            <a:r>
              <a:rPr lang="en-US" altLang="en-US" sz="2800" dirty="0">
                <a:latin typeface="Calibri" panose="020F0502020204030204" pitchFamily="34" charset="0"/>
              </a:rPr>
              <a:t>Net income will result during a time period when:</a:t>
            </a:r>
          </a:p>
          <a:p>
            <a:pPr marL="720725" lvl="1" indent="-365125">
              <a:lnSpc>
                <a:spcPct val="100000"/>
              </a:lnSpc>
              <a:spcBef>
                <a:spcPts val="624"/>
              </a:spcBef>
              <a:spcAft>
                <a:spcPts val="600"/>
              </a:spcAft>
              <a:buSzPct val="100000"/>
              <a:buFont typeface="+mj-lt"/>
              <a:buAutoNum type="alphaLcPeriod"/>
            </a:pPr>
            <a:r>
              <a:rPr lang="en-US" altLang="en-US" sz="2600" dirty="0">
                <a:latin typeface="Calibri" panose="020F0502020204030204" pitchFamily="34" charset="0"/>
              </a:rPr>
              <a:t>assets exceed liabilities.</a:t>
            </a:r>
          </a:p>
          <a:p>
            <a:pPr marL="720725" lvl="1" indent="-365125">
              <a:lnSpc>
                <a:spcPct val="100000"/>
              </a:lnSpc>
              <a:spcBef>
                <a:spcPts val="624"/>
              </a:spcBef>
              <a:spcAft>
                <a:spcPts val="600"/>
              </a:spcAft>
              <a:buSzPct val="100000"/>
              <a:buFont typeface="+mj-lt"/>
              <a:buAutoNum type="alphaLcPeriod"/>
            </a:pPr>
            <a:r>
              <a:rPr lang="en-US" altLang="en-US" sz="2600" dirty="0">
                <a:latin typeface="Calibri" panose="020F0502020204030204" pitchFamily="34" charset="0"/>
              </a:rPr>
              <a:t>assets exceed revenues.</a:t>
            </a:r>
          </a:p>
          <a:p>
            <a:pPr marL="720725" lvl="1" indent="-365125">
              <a:lnSpc>
                <a:spcPct val="100000"/>
              </a:lnSpc>
              <a:spcBef>
                <a:spcPts val="624"/>
              </a:spcBef>
              <a:spcAft>
                <a:spcPts val="600"/>
              </a:spcAft>
              <a:buSzPct val="100000"/>
              <a:buFont typeface="+mj-lt"/>
              <a:buAutoNum type="alphaLcPeriod"/>
            </a:pPr>
            <a:r>
              <a:rPr lang="en-US" altLang="en-US" sz="2600" dirty="0">
                <a:latin typeface="Calibri" panose="020F0502020204030204" pitchFamily="34" charset="0"/>
              </a:rPr>
              <a:t>expenses exceed revenues.</a:t>
            </a:r>
          </a:p>
          <a:p>
            <a:pPr marL="720725" lvl="1" indent="-365125">
              <a:lnSpc>
                <a:spcPct val="100000"/>
              </a:lnSpc>
              <a:spcBef>
                <a:spcPts val="624"/>
              </a:spcBef>
              <a:spcAft>
                <a:spcPts val="600"/>
              </a:spcAft>
              <a:buSzPct val="100000"/>
              <a:buFont typeface="+mj-lt"/>
              <a:buAutoNum type="alphaLcPeriod"/>
            </a:pPr>
            <a:r>
              <a:rPr lang="en-US" altLang="en-US" sz="2600" dirty="0">
                <a:latin typeface="Calibri" panose="020F0502020204030204" pitchFamily="34" charset="0"/>
              </a:rPr>
              <a:t>revenues exceed expenses.</a:t>
            </a:r>
          </a:p>
        </p:txBody>
      </p:sp>
      <p:sp>
        <p:nvSpPr>
          <p:cNvPr id="9" name="Content Placeholder 8">
            <a:extLst>
              <a:ext uri="{FF2B5EF4-FFF2-40B4-BE49-F238E27FC236}">
                <a16:creationId xmlns:a16="http://schemas.microsoft.com/office/drawing/2014/main" id="{E6FC56F7-D014-15B5-2B27-A556BF192AC3}"/>
              </a:ext>
            </a:extLst>
          </p:cNvPr>
          <p:cNvSpPr>
            <a:spLocks noGrp="1"/>
          </p:cNvSpPr>
          <p:nvPr>
            <p:ph sz="quarter" idx="25"/>
          </p:nvPr>
        </p:nvSpPr>
        <p:spPr>
          <a:xfrm>
            <a:off x="7985125" y="6505401"/>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29972181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Net Income – Solution </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0"/>
          </p:nvPr>
        </p:nvSpPr>
        <p:spPr>
          <a:xfrm>
            <a:off x="514350" y="1679575"/>
            <a:ext cx="8115300" cy="3781773"/>
          </a:xfrm>
        </p:spPr>
        <p:txBody>
          <a:bodyPr>
            <a:normAutofit/>
          </a:bodyPr>
          <a:lstStyle/>
          <a:p>
            <a:pPr marL="0" lvl="1" indent="0">
              <a:lnSpc>
                <a:spcPct val="100000"/>
              </a:lnSpc>
              <a:spcBef>
                <a:spcPts val="624"/>
              </a:spcBef>
              <a:spcAft>
                <a:spcPts val="600"/>
              </a:spcAft>
              <a:buClr>
                <a:schemeClr val="tx1"/>
              </a:buClr>
              <a:buNone/>
            </a:pPr>
            <a:r>
              <a:rPr lang="en-US" altLang="en-US" sz="2800" dirty="0">
                <a:latin typeface="Calibri" panose="020F0502020204030204" pitchFamily="34" charset="0"/>
              </a:rPr>
              <a:t>Net income will result during a time period when:</a:t>
            </a:r>
          </a:p>
          <a:p>
            <a:pPr marL="720725" lvl="1" indent="-365125">
              <a:lnSpc>
                <a:spcPct val="100000"/>
              </a:lnSpc>
              <a:spcBef>
                <a:spcPts val="624"/>
              </a:spcBef>
              <a:spcAft>
                <a:spcPts val="600"/>
              </a:spcAft>
              <a:buSzPct val="100000"/>
              <a:buFont typeface="+mj-lt"/>
              <a:buAutoNum type="alphaLcPeriod"/>
            </a:pPr>
            <a:r>
              <a:rPr lang="en-US" altLang="en-US" sz="2600" dirty="0">
                <a:latin typeface="Calibri" panose="020F0502020204030204" pitchFamily="34" charset="0"/>
              </a:rPr>
              <a:t>assets exceed liabilities.</a:t>
            </a:r>
          </a:p>
          <a:p>
            <a:pPr marL="720725" lvl="1" indent="-365125">
              <a:lnSpc>
                <a:spcPct val="100000"/>
              </a:lnSpc>
              <a:spcBef>
                <a:spcPts val="624"/>
              </a:spcBef>
              <a:spcAft>
                <a:spcPts val="600"/>
              </a:spcAft>
              <a:buSzPct val="100000"/>
              <a:buFont typeface="+mj-lt"/>
              <a:buAutoNum type="alphaLcPeriod"/>
            </a:pPr>
            <a:r>
              <a:rPr lang="en-US" altLang="en-US" sz="2600" dirty="0">
                <a:latin typeface="Calibri" panose="020F0502020204030204" pitchFamily="34" charset="0"/>
              </a:rPr>
              <a:t>assets exceed revenues.</a:t>
            </a:r>
          </a:p>
          <a:p>
            <a:pPr marL="720725" lvl="1" indent="-365125">
              <a:lnSpc>
                <a:spcPct val="100000"/>
              </a:lnSpc>
              <a:spcBef>
                <a:spcPts val="624"/>
              </a:spcBef>
              <a:spcAft>
                <a:spcPts val="600"/>
              </a:spcAft>
              <a:buSzPct val="100000"/>
              <a:buFont typeface="+mj-lt"/>
              <a:buAutoNum type="alphaLcPeriod"/>
            </a:pPr>
            <a:r>
              <a:rPr lang="en-US" altLang="en-US" sz="2600" dirty="0">
                <a:latin typeface="Calibri" panose="020F0502020204030204" pitchFamily="34" charset="0"/>
              </a:rPr>
              <a:t>expenses exceed revenues.</a:t>
            </a:r>
          </a:p>
          <a:p>
            <a:pPr marL="720725" lvl="1" indent="-365125">
              <a:lnSpc>
                <a:spcPct val="100000"/>
              </a:lnSpc>
              <a:spcBef>
                <a:spcPts val="624"/>
              </a:spcBef>
              <a:spcAft>
                <a:spcPts val="600"/>
              </a:spcAft>
              <a:buSzPct val="100000"/>
              <a:buFont typeface="+mj-lt"/>
              <a:buAutoNum type="alphaLcPeriod"/>
            </a:pPr>
            <a:r>
              <a:rPr lang="en-US" altLang="en-US" sz="2600" b="1" dirty="0">
                <a:latin typeface="Calibri" panose="020F0502020204030204" pitchFamily="34" charset="0"/>
              </a:rPr>
              <a:t>revenues exceed expenses.</a:t>
            </a:r>
            <a:r>
              <a:rPr lang="en-US" altLang="en-US" sz="2600" dirty="0">
                <a:latin typeface="Calibri" panose="020F0502020204030204" pitchFamily="34" charset="0"/>
              </a:rPr>
              <a:t> (Correct)</a:t>
            </a:r>
          </a:p>
        </p:txBody>
      </p:sp>
      <p:sp>
        <p:nvSpPr>
          <p:cNvPr id="9" name="Content Placeholder 8">
            <a:extLst>
              <a:ext uri="{FF2B5EF4-FFF2-40B4-BE49-F238E27FC236}">
                <a16:creationId xmlns:a16="http://schemas.microsoft.com/office/drawing/2014/main" id="{564148C5-FC8A-5A23-D558-EF448C1B30BA}"/>
              </a:ext>
            </a:extLst>
          </p:cNvPr>
          <p:cNvSpPr>
            <a:spLocks noGrp="1"/>
          </p:cNvSpPr>
          <p:nvPr>
            <p:ph sz="quarter" idx="25"/>
          </p:nvPr>
        </p:nvSpPr>
        <p:spPr>
          <a:xfrm>
            <a:off x="7985125" y="6505401"/>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21205733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370840"/>
            <a:ext cx="7772400" cy="5029200"/>
          </a:xfrm>
        </p:spPr>
        <p:txBody>
          <a:bodyPr>
            <a:normAutofit fontScale="90000"/>
          </a:bodyPr>
          <a:lstStyle/>
          <a:p>
            <a:r>
              <a:rPr lang="en-US" dirty="0">
                <a:solidFill>
                  <a:schemeClr val="tx1"/>
                </a:solidFill>
                <a:highlight>
                  <a:srgbClr val="FFFF00"/>
                </a:highlight>
              </a:rPr>
              <a:t>Link between income statement and balance sheet</a:t>
            </a:r>
            <a:br>
              <a:rPr lang="en-US" dirty="0">
                <a:solidFill>
                  <a:schemeClr val="tx1"/>
                </a:solidFill>
              </a:rPr>
            </a:br>
            <a:br>
              <a:rPr lang="en-US" dirty="0">
                <a:solidFill>
                  <a:schemeClr val="tx1"/>
                </a:solidFill>
              </a:rPr>
            </a:br>
            <a:r>
              <a:rPr lang="en-US" b="1" dirty="0">
                <a:solidFill>
                  <a:schemeClr val="tx1"/>
                </a:solidFill>
              </a:rPr>
              <a:t>Assets = Liabilities + Equity</a:t>
            </a:r>
            <a:br>
              <a:rPr lang="en-US" b="1" dirty="0">
                <a:solidFill>
                  <a:schemeClr val="tx1"/>
                </a:solidFill>
              </a:rPr>
            </a:br>
            <a:br>
              <a:rPr lang="en-US" b="1" dirty="0">
                <a:solidFill>
                  <a:schemeClr val="tx1"/>
                </a:solidFill>
              </a:rPr>
            </a:br>
            <a:br>
              <a:rPr lang="en-US" dirty="0">
                <a:solidFill>
                  <a:schemeClr val="tx1"/>
                </a:solidFill>
              </a:rPr>
            </a:br>
            <a:br>
              <a:rPr lang="en-US" dirty="0">
                <a:solidFill>
                  <a:schemeClr val="tx1"/>
                </a:solidFill>
              </a:rPr>
            </a:br>
            <a:r>
              <a:rPr lang="en-US" b="1" dirty="0">
                <a:solidFill>
                  <a:schemeClr val="tx1"/>
                </a:solidFill>
              </a:rPr>
              <a:t>End period Retained earning = beginning period RE + </a:t>
            </a:r>
            <a:r>
              <a:rPr lang="en-US" b="1" dirty="0">
                <a:solidFill>
                  <a:schemeClr val="tx1"/>
                </a:solidFill>
                <a:highlight>
                  <a:srgbClr val="FFFF00"/>
                </a:highlight>
              </a:rPr>
              <a:t>NI</a:t>
            </a:r>
            <a:r>
              <a:rPr lang="en-US" b="1" dirty="0">
                <a:solidFill>
                  <a:schemeClr val="tx1"/>
                </a:solidFill>
              </a:rPr>
              <a:t> – Div</a:t>
            </a:r>
            <a:br>
              <a:rPr lang="en-US" dirty="0">
                <a:solidFill>
                  <a:schemeClr val="tx1"/>
                </a:solidFill>
              </a:rPr>
            </a:br>
            <a:br>
              <a:rPr lang="en-US" b="1" dirty="0">
                <a:solidFill>
                  <a:schemeClr val="tx1"/>
                </a:solidFill>
              </a:rPr>
            </a:br>
            <a:br>
              <a:rPr lang="en-US" b="1" dirty="0">
                <a:solidFill>
                  <a:schemeClr val="tx1"/>
                </a:solidFill>
              </a:rPr>
            </a:br>
            <a:endParaRPr lang="en-US" dirty="0">
              <a:solidFill>
                <a:schemeClr val="tx1"/>
              </a:solidFill>
            </a:endParaRPr>
          </a:p>
        </p:txBody>
      </p:sp>
      <p:sp>
        <p:nvSpPr>
          <p:cNvPr id="3" name="Slide Number Placeholder 2"/>
          <p:cNvSpPr>
            <a:spLocks noGrp="1"/>
          </p:cNvSpPr>
          <p:nvPr>
            <p:ph type="sldNum" sz="quarter" idx="12"/>
          </p:nvPr>
        </p:nvSpPr>
        <p:spPr/>
        <p:txBody>
          <a:bodyPr/>
          <a:lstStyle/>
          <a:p>
            <a:fld id="{CFEFCF7E-18A1-4C69-AB32-562E04F3D2E0}" type="slidenum">
              <a:rPr lang="en-US" smtClean="0"/>
              <a:pPr/>
              <a:t>88</a:t>
            </a:fld>
            <a:endParaRPr lang="en-US" dirty="0"/>
          </a:p>
        </p:txBody>
      </p:sp>
      <p:sp>
        <p:nvSpPr>
          <p:cNvPr id="7" name="Title 4"/>
          <p:cNvSpPr txBox="1">
            <a:spLocks/>
          </p:cNvSpPr>
          <p:nvPr/>
        </p:nvSpPr>
        <p:spPr>
          <a:xfrm>
            <a:off x="533400" y="4294187"/>
            <a:ext cx="7772400" cy="1905000"/>
          </a:xfrm>
          <a:prstGeom prst="rect">
            <a:avLst/>
          </a:prstGeom>
        </p:spPr>
        <p:txBody>
          <a:bodyPr vert="horz" lIns="91440" tIns="45720" rIns="91440" bIns="45720" rtlCol="0" anchor="ctr">
            <a:normAutofit fontScale="97500"/>
          </a:bodyPr>
          <a:lstStyle>
            <a:lvl1pPr algn="l" defTabSz="914400" rtl="0" eaLnBrk="1" latinLnBrk="0" hangingPunct="1">
              <a:spcBef>
                <a:spcPct val="0"/>
              </a:spcBef>
              <a:buNone/>
              <a:defRPr sz="2400" kern="1200">
                <a:solidFill>
                  <a:schemeClr val="bg1"/>
                </a:solidFill>
                <a:latin typeface="+mj-lt"/>
                <a:ea typeface="+mj-ea"/>
                <a:cs typeface="+mj-cs"/>
              </a:defRPr>
            </a:lvl1pPr>
          </a:lstStyle>
          <a:p>
            <a:endParaRPr lang="en-US" dirty="0">
              <a:solidFill>
                <a:schemeClr val="tx1"/>
              </a:solidFill>
            </a:endParaRPr>
          </a:p>
        </p:txBody>
      </p:sp>
      <p:cxnSp>
        <p:nvCxnSpPr>
          <p:cNvPr id="4" name="Straight Arrow Connector 3">
            <a:extLst>
              <a:ext uri="{FF2B5EF4-FFF2-40B4-BE49-F238E27FC236}">
                <a16:creationId xmlns:a16="http://schemas.microsoft.com/office/drawing/2014/main" id="{3F461835-78FC-98C5-B057-6F42525801DC}"/>
              </a:ext>
            </a:extLst>
          </p:cNvPr>
          <p:cNvCxnSpPr/>
          <p:nvPr/>
        </p:nvCxnSpPr>
        <p:spPr>
          <a:xfrm flipV="1">
            <a:off x="3982720" y="2563813"/>
            <a:ext cx="1005840" cy="1246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2657EC26-1D4D-E425-BB15-90E67837C7CE}"/>
              </a:ext>
            </a:extLst>
          </p:cNvPr>
          <p:cNvSpPr/>
          <p:nvPr/>
        </p:nvSpPr>
        <p:spPr>
          <a:xfrm>
            <a:off x="436880" y="3429000"/>
            <a:ext cx="7132320" cy="218948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50028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A7FEE-5DE1-BAB9-26A0-BEF4C5BBADE7}"/>
              </a:ext>
            </a:extLst>
          </p:cNvPr>
          <p:cNvSpPr>
            <a:spLocks noGrp="1"/>
          </p:cNvSpPr>
          <p:nvPr>
            <p:ph type="title"/>
          </p:nvPr>
        </p:nvSpPr>
        <p:spPr>
          <a:xfrm>
            <a:off x="513862" y="397625"/>
            <a:ext cx="8115302" cy="849312"/>
          </a:xfrm>
        </p:spPr>
        <p:txBody>
          <a:bodyPr/>
          <a:lstStyle/>
          <a:p>
            <a:r>
              <a:rPr lang="en-GB" dirty="0"/>
              <a:t>DO IT! 5: Financial Statement Items</a:t>
            </a:r>
            <a:endParaRPr lang="en-IN" dirty="0"/>
          </a:p>
        </p:txBody>
      </p:sp>
      <p:sp>
        <p:nvSpPr>
          <p:cNvPr id="4" name="Content Placeholder 3">
            <a:extLst>
              <a:ext uri="{FF2B5EF4-FFF2-40B4-BE49-F238E27FC236}">
                <a16:creationId xmlns:a16="http://schemas.microsoft.com/office/drawing/2014/main" id="{6CDB61F2-07A1-9BF0-5A25-F7CD8A9C1241}"/>
              </a:ext>
            </a:extLst>
          </p:cNvPr>
          <p:cNvSpPr>
            <a:spLocks noGrp="1"/>
          </p:cNvSpPr>
          <p:nvPr>
            <p:ph sz="quarter" idx="10"/>
          </p:nvPr>
        </p:nvSpPr>
        <p:spPr>
          <a:xfrm>
            <a:off x="514350" y="1679575"/>
            <a:ext cx="8115300" cy="849313"/>
          </a:xfrm>
        </p:spPr>
        <p:txBody>
          <a:bodyPr>
            <a:normAutofit/>
          </a:bodyPr>
          <a:lstStyle/>
          <a:p>
            <a:pPr marL="0" indent="0">
              <a:lnSpc>
                <a:spcPct val="100000"/>
              </a:lnSpc>
              <a:spcBef>
                <a:spcPts val="624"/>
              </a:spcBef>
              <a:buNone/>
            </a:pPr>
            <a:r>
              <a:rPr lang="en-GB" sz="2400" dirty="0"/>
              <a:t>Presented below is selected information related to Li Fashions at December 31, 2025. Li reports financial information monthly.</a:t>
            </a:r>
          </a:p>
        </p:txBody>
      </p:sp>
      <p:graphicFrame>
        <p:nvGraphicFramePr>
          <p:cNvPr id="17" name="Table 18">
            <a:extLst>
              <a:ext uri="{FF2B5EF4-FFF2-40B4-BE49-F238E27FC236}">
                <a16:creationId xmlns:a16="http://schemas.microsoft.com/office/drawing/2014/main" id="{0365B5FF-4D64-E4FE-939D-E8C2F26D965C}"/>
              </a:ext>
            </a:extLst>
          </p:cNvPr>
          <p:cNvGraphicFramePr>
            <a:graphicFrameLocks noGrp="1"/>
          </p:cNvGraphicFramePr>
          <p:nvPr>
            <p:ph type="tbl" sz="quarter" idx="13"/>
            <p:extLst>
              <p:ext uri="{D42A27DB-BD31-4B8C-83A1-F6EECF244321}">
                <p14:modId xmlns:p14="http://schemas.microsoft.com/office/powerpoint/2010/main" val="490443027"/>
              </p:ext>
            </p:extLst>
          </p:nvPr>
        </p:nvGraphicFramePr>
        <p:xfrm>
          <a:off x="644243" y="2760205"/>
          <a:ext cx="7331224" cy="1849120"/>
        </p:xfrm>
        <a:graphic>
          <a:graphicData uri="http://schemas.openxmlformats.org/drawingml/2006/table">
            <a:tbl>
              <a:tblPr firstRow="1" bandRow="1"/>
              <a:tblGrid>
                <a:gridCol w="1977312">
                  <a:extLst>
                    <a:ext uri="{9D8B030D-6E8A-4147-A177-3AD203B41FA5}">
                      <a16:colId xmlns:a16="http://schemas.microsoft.com/office/drawing/2014/main" val="1774054159"/>
                    </a:ext>
                  </a:extLst>
                </a:gridCol>
                <a:gridCol w="1249680">
                  <a:extLst>
                    <a:ext uri="{9D8B030D-6E8A-4147-A177-3AD203B41FA5}">
                      <a16:colId xmlns:a16="http://schemas.microsoft.com/office/drawing/2014/main" val="423424612"/>
                    </a:ext>
                  </a:extLst>
                </a:gridCol>
                <a:gridCol w="2836863">
                  <a:extLst>
                    <a:ext uri="{9D8B030D-6E8A-4147-A177-3AD203B41FA5}">
                      <a16:colId xmlns:a16="http://schemas.microsoft.com/office/drawing/2014/main" val="1006875776"/>
                    </a:ext>
                  </a:extLst>
                </a:gridCol>
                <a:gridCol w="1267369">
                  <a:extLst>
                    <a:ext uri="{9D8B030D-6E8A-4147-A177-3AD203B41FA5}">
                      <a16:colId xmlns:a16="http://schemas.microsoft.com/office/drawing/2014/main" val="2348228239"/>
                    </a:ext>
                  </a:extLst>
                </a:gridCol>
              </a:tblGrid>
              <a:tr h="370840">
                <a:tc>
                  <a:txBody>
                    <a:bodyPr/>
                    <a:lstStyle/>
                    <a:p>
                      <a:r>
                        <a:rPr lang="en-GB" sz="1800" dirty="0"/>
                        <a:t>Equipment </a:t>
                      </a:r>
                      <a:endParaRPr lang="en-IN" sz="18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800" dirty="0"/>
                        <a:t>HK$10,000</a:t>
                      </a:r>
                      <a:endParaRPr lang="en-IN" sz="1800" dirty="0"/>
                    </a:p>
                  </a:txBody>
                  <a:tcP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800" dirty="0"/>
                        <a:t>Utilities Expense</a:t>
                      </a:r>
                      <a:endParaRPr lang="en-IN" sz="1800" dirty="0"/>
                    </a:p>
                  </a:txBody>
                  <a:tcP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800" dirty="0"/>
                        <a:t>HK$ 4,000</a:t>
                      </a:r>
                      <a:endParaRPr lang="en-IN" sz="18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67965889"/>
                  </a:ext>
                </a:extLst>
              </a:tr>
              <a:tr h="0">
                <a:tc>
                  <a:txBody>
                    <a:bodyPr/>
                    <a:lstStyle/>
                    <a:p>
                      <a:r>
                        <a:rPr lang="en-GB" sz="1800" dirty="0"/>
                        <a:t>Cash</a:t>
                      </a:r>
                      <a:endParaRPr lang="en-IN" sz="18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800" dirty="0"/>
                        <a:t>8,000</a:t>
                      </a:r>
                      <a:endParaRPr lang="en-IN" sz="1800" dirty="0"/>
                    </a:p>
                  </a:txBody>
                  <a:tcP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800" dirty="0"/>
                        <a:t>Accounts Receivable</a:t>
                      </a:r>
                      <a:endParaRPr lang="en-IN" sz="1800" dirty="0"/>
                    </a:p>
                  </a:txBody>
                  <a:tcP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800" dirty="0"/>
                        <a:t>9,000</a:t>
                      </a:r>
                      <a:endParaRPr lang="en-IN" sz="18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57354613"/>
                  </a:ext>
                </a:extLst>
              </a:tr>
              <a:tr h="370840">
                <a:tc>
                  <a:txBody>
                    <a:bodyPr/>
                    <a:lstStyle/>
                    <a:p>
                      <a:r>
                        <a:rPr lang="en-GB" sz="1800" dirty="0"/>
                        <a:t>Service Revenue</a:t>
                      </a:r>
                      <a:endParaRPr lang="en-IN" sz="18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800" dirty="0"/>
                        <a:t>36,000</a:t>
                      </a:r>
                      <a:endParaRPr lang="en-IN" sz="1800" dirty="0"/>
                    </a:p>
                  </a:txBody>
                  <a:tcP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800" dirty="0"/>
                        <a:t>Salaries and Wages Expense</a:t>
                      </a:r>
                      <a:endParaRPr lang="en-IN" sz="1800" dirty="0"/>
                    </a:p>
                  </a:txBody>
                  <a:tcP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800" dirty="0"/>
                        <a:t>7,000</a:t>
                      </a:r>
                      <a:endParaRPr lang="en-IN" sz="18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83298468"/>
                  </a:ext>
                </a:extLst>
              </a:tr>
              <a:tr h="370840">
                <a:tc>
                  <a:txBody>
                    <a:bodyPr/>
                    <a:lstStyle/>
                    <a:p>
                      <a:r>
                        <a:rPr lang="en-GB" sz="1800" dirty="0"/>
                        <a:t>Rent Expense</a:t>
                      </a:r>
                      <a:endParaRPr lang="en-IN" sz="18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800" dirty="0"/>
                        <a:t>11,000</a:t>
                      </a:r>
                      <a:endParaRPr lang="en-IN" sz="1800" dirty="0"/>
                    </a:p>
                  </a:txBody>
                  <a:tcP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800" dirty="0"/>
                        <a:t>Notes Payable</a:t>
                      </a:r>
                      <a:endParaRPr lang="en-IN" sz="1800" dirty="0"/>
                    </a:p>
                  </a:txBody>
                  <a:tcP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800" dirty="0"/>
                        <a:t>16,500</a:t>
                      </a:r>
                      <a:endParaRPr lang="en-IN" sz="18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20830543"/>
                  </a:ext>
                </a:extLst>
              </a:tr>
              <a:tr h="370840">
                <a:tc>
                  <a:txBody>
                    <a:bodyPr/>
                    <a:lstStyle/>
                    <a:p>
                      <a:r>
                        <a:rPr lang="en-GB" sz="1800" dirty="0"/>
                        <a:t>Accounts Payable</a:t>
                      </a:r>
                      <a:endParaRPr lang="en-IN" sz="18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800" dirty="0"/>
                        <a:t>2,000</a:t>
                      </a:r>
                      <a:endParaRPr lang="en-IN" sz="1800" dirty="0"/>
                    </a:p>
                  </a:txBody>
                  <a:tcP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800" dirty="0"/>
                        <a:t>Dividends</a:t>
                      </a:r>
                      <a:endParaRPr lang="en-IN" sz="1800" dirty="0"/>
                    </a:p>
                  </a:txBody>
                  <a:tcP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800" dirty="0"/>
                        <a:t>5,000</a:t>
                      </a:r>
                      <a:endParaRPr lang="en-IN" sz="18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799103610"/>
                  </a:ext>
                </a:extLst>
              </a:tr>
            </a:tbl>
          </a:graphicData>
        </a:graphic>
      </p:graphicFrame>
      <p:sp>
        <p:nvSpPr>
          <p:cNvPr id="12" name="Content Placeholder 11">
            <a:extLst>
              <a:ext uri="{FF2B5EF4-FFF2-40B4-BE49-F238E27FC236}">
                <a16:creationId xmlns:a16="http://schemas.microsoft.com/office/drawing/2014/main" id="{AA3C2462-4671-9FB1-C047-108E27AF7ED6}"/>
              </a:ext>
            </a:extLst>
          </p:cNvPr>
          <p:cNvSpPr>
            <a:spLocks noGrp="1"/>
          </p:cNvSpPr>
          <p:nvPr>
            <p:ph sz="quarter" idx="11"/>
          </p:nvPr>
        </p:nvSpPr>
        <p:spPr>
          <a:xfrm>
            <a:off x="514350" y="4803018"/>
            <a:ext cx="8516916" cy="1363466"/>
          </a:xfrm>
        </p:spPr>
        <p:txBody>
          <a:bodyPr>
            <a:noAutofit/>
          </a:bodyPr>
          <a:lstStyle/>
          <a:p>
            <a:pPr marL="514350" indent="-514350" algn="l">
              <a:lnSpc>
                <a:spcPct val="100000"/>
              </a:lnSpc>
              <a:spcBef>
                <a:spcPts val="624"/>
              </a:spcBef>
              <a:buFont typeface="+mj-lt"/>
              <a:buAutoNum type="alphaLcPeriod"/>
            </a:pPr>
            <a:r>
              <a:rPr lang="en-US" sz="2400" b="0" i="0" u="none" strike="noStrike" baseline="0" dirty="0"/>
              <a:t>Determine the total assets of Li at December 31, 2025.</a:t>
            </a:r>
          </a:p>
          <a:p>
            <a:pPr marL="514350" indent="-514350" algn="l">
              <a:lnSpc>
                <a:spcPct val="100000"/>
              </a:lnSpc>
              <a:spcBef>
                <a:spcPts val="624"/>
              </a:spcBef>
              <a:buFont typeface="+mj-lt"/>
              <a:buAutoNum type="alphaLcPeriod"/>
            </a:pPr>
            <a:r>
              <a:rPr lang="en-US" sz="2400" b="0" i="0" u="none" strike="noStrike" baseline="0" dirty="0"/>
              <a:t>Determine the net income that Li reported for December 2025.</a:t>
            </a:r>
          </a:p>
          <a:p>
            <a:pPr marL="514350" indent="-514350" algn="l">
              <a:lnSpc>
                <a:spcPct val="100000"/>
              </a:lnSpc>
              <a:spcBef>
                <a:spcPts val="624"/>
              </a:spcBef>
              <a:buFont typeface="+mj-lt"/>
              <a:buAutoNum type="alphaLcPeriod"/>
            </a:pPr>
            <a:r>
              <a:rPr lang="en-US" sz="2400" b="0" i="0" u="none" strike="noStrike" baseline="0" dirty="0"/>
              <a:t>Determine the equity of Li at December 31, 2025.</a:t>
            </a:r>
            <a:endParaRPr lang="en-US" sz="2400" dirty="0"/>
          </a:p>
        </p:txBody>
      </p:sp>
      <p:sp>
        <p:nvSpPr>
          <p:cNvPr id="9" name="Content Placeholder 5">
            <a:extLst>
              <a:ext uri="{FF2B5EF4-FFF2-40B4-BE49-F238E27FC236}">
                <a16:creationId xmlns:a16="http://schemas.microsoft.com/office/drawing/2014/main" id="{1FF9CD31-3A95-1256-3FAB-5A5FC854FD61}"/>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mc:AlternateContent xmlns:mc="http://schemas.openxmlformats.org/markup-compatibility/2006">
        <mc:Choice xmlns:p14="http://schemas.microsoft.com/office/powerpoint/2010/main" Requires="p14">
          <p:contentPart p14:bwMode="auto" r:id="rId2">
            <p14:nvContentPartPr>
              <p14:cNvPr id="3" name="墨迹 2">
                <a:extLst>
                  <a:ext uri="{FF2B5EF4-FFF2-40B4-BE49-F238E27FC236}">
                    <a16:creationId xmlns:a16="http://schemas.microsoft.com/office/drawing/2014/main" id="{76C6A469-3DA9-4F54-1A67-080DDA3479C4}"/>
                  </a:ext>
                </a:extLst>
              </p14:cNvPr>
              <p14:cNvContentPartPr/>
              <p14:nvPr/>
            </p14:nvContentPartPr>
            <p14:xfrm>
              <a:off x="709484" y="2923579"/>
              <a:ext cx="2923560" cy="78840"/>
            </p14:xfrm>
          </p:contentPart>
        </mc:Choice>
        <mc:Fallback>
          <p:pic>
            <p:nvPicPr>
              <p:cNvPr id="3" name="墨迹 2">
                <a:extLst>
                  <a:ext uri="{FF2B5EF4-FFF2-40B4-BE49-F238E27FC236}">
                    <a16:creationId xmlns:a16="http://schemas.microsoft.com/office/drawing/2014/main" id="{76C6A469-3DA9-4F54-1A67-080DDA3479C4}"/>
                  </a:ext>
                </a:extLst>
              </p:cNvPr>
              <p:cNvPicPr/>
              <p:nvPr/>
            </p:nvPicPr>
            <p:blipFill>
              <a:blip r:embed="rId3"/>
              <a:stretch>
                <a:fillRect/>
              </a:stretch>
            </p:blipFill>
            <p:spPr>
              <a:xfrm>
                <a:off x="655844" y="2815579"/>
                <a:ext cx="303120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墨迹 4">
                <a:extLst>
                  <a:ext uri="{FF2B5EF4-FFF2-40B4-BE49-F238E27FC236}">
                    <a16:creationId xmlns:a16="http://schemas.microsoft.com/office/drawing/2014/main" id="{382AE5C9-D192-FB47-7993-9FF612E3C3B5}"/>
                  </a:ext>
                </a:extLst>
              </p14:cNvPr>
              <p14:cNvContentPartPr/>
              <p14:nvPr/>
            </p14:nvContentPartPr>
            <p14:xfrm>
              <a:off x="721724" y="3338299"/>
              <a:ext cx="3170880" cy="42840"/>
            </p14:xfrm>
          </p:contentPart>
        </mc:Choice>
        <mc:Fallback>
          <p:pic>
            <p:nvPicPr>
              <p:cNvPr id="5" name="墨迹 4">
                <a:extLst>
                  <a:ext uri="{FF2B5EF4-FFF2-40B4-BE49-F238E27FC236}">
                    <a16:creationId xmlns:a16="http://schemas.microsoft.com/office/drawing/2014/main" id="{382AE5C9-D192-FB47-7993-9FF612E3C3B5}"/>
                  </a:ext>
                </a:extLst>
              </p:cNvPr>
              <p:cNvPicPr/>
              <p:nvPr/>
            </p:nvPicPr>
            <p:blipFill>
              <a:blip r:embed="rId5"/>
              <a:stretch>
                <a:fillRect/>
              </a:stretch>
            </p:blipFill>
            <p:spPr>
              <a:xfrm>
                <a:off x="668084" y="3230299"/>
                <a:ext cx="327852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墨迹 5">
                <a:extLst>
                  <a:ext uri="{FF2B5EF4-FFF2-40B4-BE49-F238E27FC236}">
                    <a16:creationId xmlns:a16="http://schemas.microsoft.com/office/drawing/2014/main" id="{C81BE097-29CD-8CB4-22EC-B9357A273290}"/>
                  </a:ext>
                </a:extLst>
              </p14:cNvPr>
              <p14:cNvContentPartPr/>
              <p14:nvPr/>
            </p14:nvContentPartPr>
            <p14:xfrm>
              <a:off x="4042364" y="3290419"/>
              <a:ext cx="3835080" cy="85320"/>
            </p14:xfrm>
          </p:contentPart>
        </mc:Choice>
        <mc:Fallback>
          <p:pic>
            <p:nvPicPr>
              <p:cNvPr id="6" name="墨迹 5">
                <a:extLst>
                  <a:ext uri="{FF2B5EF4-FFF2-40B4-BE49-F238E27FC236}">
                    <a16:creationId xmlns:a16="http://schemas.microsoft.com/office/drawing/2014/main" id="{C81BE097-29CD-8CB4-22EC-B9357A273290}"/>
                  </a:ext>
                </a:extLst>
              </p:cNvPr>
              <p:cNvPicPr/>
              <p:nvPr/>
            </p:nvPicPr>
            <p:blipFill>
              <a:blip r:embed="rId7"/>
              <a:stretch>
                <a:fillRect/>
              </a:stretch>
            </p:blipFill>
            <p:spPr>
              <a:xfrm>
                <a:off x="3988724" y="3182419"/>
                <a:ext cx="394272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墨迹 6">
                <a:extLst>
                  <a:ext uri="{FF2B5EF4-FFF2-40B4-BE49-F238E27FC236}">
                    <a16:creationId xmlns:a16="http://schemas.microsoft.com/office/drawing/2014/main" id="{8DD106E7-D010-93A6-73E4-066C8DF738C5}"/>
                  </a:ext>
                </a:extLst>
              </p14:cNvPr>
              <p14:cNvContentPartPr/>
              <p14:nvPr/>
            </p14:nvContentPartPr>
            <p14:xfrm>
              <a:off x="733964" y="3686779"/>
              <a:ext cx="3103560" cy="49320"/>
            </p14:xfrm>
          </p:contentPart>
        </mc:Choice>
        <mc:Fallback>
          <p:pic>
            <p:nvPicPr>
              <p:cNvPr id="7" name="墨迹 6">
                <a:extLst>
                  <a:ext uri="{FF2B5EF4-FFF2-40B4-BE49-F238E27FC236}">
                    <a16:creationId xmlns:a16="http://schemas.microsoft.com/office/drawing/2014/main" id="{8DD106E7-D010-93A6-73E4-066C8DF738C5}"/>
                  </a:ext>
                </a:extLst>
              </p:cNvPr>
              <p:cNvPicPr/>
              <p:nvPr/>
            </p:nvPicPr>
            <p:blipFill>
              <a:blip r:embed="rId9"/>
              <a:stretch>
                <a:fillRect/>
              </a:stretch>
            </p:blipFill>
            <p:spPr>
              <a:xfrm>
                <a:off x="679964" y="3578779"/>
                <a:ext cx="321120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墨迹 7">
                <a:extLst>
                  <a:ext uri="{FF2B5EF4-FFF2-40B4-BE49-F238E27FC236}">
                    <a16:creationId xmlns:a16="http://schemas.microsoft.com/office/drawing/2014/main" id="{FA630FE6-E87B-0D60-3ED7-7D5301478DEF}"/>
                  </a:ext>
                </a:extLst>
              </p14:cNvPr>
              <p14:cNvContentPartPr/>
              <p14:nvPr/>
            </p14:nvContentPartPr>
            <p14:xfrm>
              <a:off x="781844" y="3910339"/>
              <a:ext cx="2952360" cy="214200"/>
            </p14:xfrm>
          </p:contentPart>
        </mc:Choice>
        <mc:Fallback>
          <p:pic>
            <p:nvPicPr>
              <p:cNvPr id="8" name="墨迹 7">
                <a:extLst>
                  <a:ext uri="{FF2B5EF4-FFF2-40B4-BE49-F238E27FC236}">
                    <a16:creationId xmlns:a16="http://schemas.microsoft.com/office/drawing/2014/main" id="{FA630FE6-E87B-0D60-3ED7-7D5301478DEF}"/>
                  </a:ext>
                </a:extLst>
              </p:cNvPr>
              <p:cNvPicPr/>
              <p:nvPr/>
            </p:nvPicPr>
            <p:blipFill>
              <a:blip r:embed="rId11"/>
              <a:stretch>
                <a:fillRect/>
              </a:stretch>
            </p:blipFill>
            <p:spPr>
              <a:xfrm>
                <a:off x="728204" y="3802699"/>
                <a:ext cx="306000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墨迹 9">
                <a:extLst>
                  <a:ext uri="{FF2B5EF4-FFF2-40B4-BE49-F238E27FC236}">
                    <a16:creationId xmlns:a16="http://schemas.microsoft.com/office/drawing/2014/main" id="{6092FFCA-FDF0-8FD8-C64B-665EBF34C0D9}"/>
                  </a:ext>
                </a:extLst>
              </p14:cNvPr>
              <p14:cNvContentPartPr/>
              <p14:nvPr/>
            </p14:nvContentPartPr>
            <p14:xfrm>
              <a:off x="4067924" y="2821339"/>
              <a:ext cx="3787560" cy="267480"/>
            </p14:xfrm>
          </p:contentPart>
        </mc:Choice>
        <mc:Fallback>
          <p:pic>
            <p:nvPicPr>
              <p:cNvPr id="10" name="墨迹 9">
                <a:extLst>
                  <a:ext uri="{FF2B5EF4-FFF2-40B4-BE49-F238E27FC236}">
                    <a16:creationId xmlns:a16="http://schemas.microsoft.com/office/drawing/2014/main" id="{6092FFCA-FDF0-8FD8-C64B-665EBF34C0D9}"/>
                  </a:ext>
                </a:extLst>
              </p:cNvPr>
              <p:cNvPicPr/>
              <p:nvPr/>
            </p:nvPicPr>
            <p:blipFill>
              <a:blip r:embed="rId13"/>
              <a:stretch>
                <a:fillRect/>
              </a:stretch>
            </p:blipFill>
            <p:spPr>
              <a:xfrm>
                <a:off x="4013924" y="2713339"/>
                <a:ext cx="3895200" cy="483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墨迹 10">
                <a:extLst>
                  <a:ext uri="{FF2B5EF4-FFF2-40B4-BE49-F238E27FC236}">
                    <a16:creationId xmlns:a16="http://schemas.microsoft.com/office/drawing/2014/main" id="{53CBAEC5-69A3-DA7D-16BB-2900EB46EA37}"/>
                  </a:ext>
                </a:extLst>
              </p14:cNvPr>
              <p14:cNvContentPartPr/>
              <p14:nvPr/>
            </p14:nvContentPartPr>
            <p14:xfrm>
              <a:off x="4074044" y="3573379"/>
              <a:ext cx="3804480" cy="283680"/>
            </p14:xfrm>
          </p:contentPart>
        </mc:Choice>
        <mc:Fallback>
          <p:pic>
            <p:nvPicPr>
              <p:cNvPr id="11" name="墨迹 10">
                <a:extLst>
                  <a:ext uri="{FF2B5EF4-FFF2-40B4-BE49-F238E27FC236}">
                    <a16:creationId xmlns:a16="http://schemas.microsoft.com/office/drawing/2014/main" id="{53CBAEC5-69A3-DA7D-16BB-2900EB46EA37}"/>
                  </a:ext>
                </a:extLst>
              </p:cNvPr>
              <p:cNvPicPr/>
              <p:nvPr/>
            </p:nvPicPr>
            <p:blipFill>
              <a:blip r:embed="rId15"/>
              <a:stretch>
                <a:fillRect/>
              </a:stretch>
            </p:blipFill>
            <p:spPr>
              <a:xfrm>
                <a:off x="4020404" y="3465379"/>
                <a:ext cx="3912120" cy="4993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墨迹 12">
                <a:extLst>
                  <a:ext uri="{FF2B5EF4-FFF2-40B4-BE49-F238E27FC236}">
                    <a16:creationId xmlns:a16="http://schemas.microsoft.com/office/drawing/2014/main" id="{D8208AEB-B9B7-7971-D33D-8F1E08B3442A}"/>
                  </a:ext>
                </a:extLst>
              </p14:cNvPr>
              <p14:cNvContentPartPr/>
              <p14:nvPr/>
            </p14:nvContentPartPr>
            <p14:xfrm>
              <a:off x="4018604" y="4415059"/>
              <a:ext cx="3916440" cy="97560"/>
            </p14:xfrm>
          </p:contentPart>
        </mc:Choice>
        <mc:Fallback>
          <p:pic>
            <p:nvPicPr>
              <p:cNvPr id="13" name="墨迹 12">
                <a:extLst>
                  <a:ext uri="{FF2B5EF4-FFF2-40B4-BE49-F238E27FC236}">
                    <a16:creationId xmlns:a16="http://schemas.microsoft.com/office/drawing/2014/main" id="{D8208AEB-B9B7-7971-D33D-8F1E08B3442A}"/>
                  </a:ext>
                </a:extLst>
              </p:cNvPr>
              <p:cNvPicPr/>
              <p:nvPr/>
            </p:nvPicPr>
            <p:blipFill>
              <a:blip r:embed="rId17"/>
              <a:stretch>
                <a:fillRect/>
              </a:stretch>
            </p:blipFill>
            <p:spPr>
              <a:xfrm>
                <a:off x="3964604" y="4307059"/>
                <a:ext cx="402408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墨迹 13">
                <a:extLst>
                  <a:ext uri="{FF2B5EF4-FFF2-40B4-BE49-F238E27FC236}">
                    <a16:creationId xmlns:a16="http://schemas.microsoft.com/office/drawing/2014/main" id="{1C3D8CEF-AA62-A9F8-4120-949922431372}"/>
                  </a:ext>
                </a:extLst>
              </p14:cNvPr>
              <p14:cNvContentPartPr/>
              <p14:nvPr/>
            </p14:nvContentPartPr>
            <p14:xfrm>
              <a:off x="865724" y="4415419"/>
              <a:ext cx="2894040" cy="54720"/>
            </p14:xfrm>
          </p:contentPart>
        </mc:Choice>
        <mc:Fallback>
          <p:pic>
            <p:nvPicPr>
              <p:cNvPr id="14" name="墨迹 13">
                <a:extLst>
                  <a:ext uri="{FF2B5EF4-FFF2-40B4-BE49-F238E27FC236}">
                    <a16:creationId xmlns:a16="http://schemas.microsoft.com/office/drawing/2014/main" id="{1C3D8CEF-AA62-A9F8-4120-949922431372}"/>
                  </a:ext>
                </a:extLst>
              </p:cNvPr>
              <p:cNvPicPr/>
              <p:nvPr/>
            </p:nvPicPr>
            <p:blipFill>
              <a:blip r:embed="rId19"/>
              <a:stretch>
                <a:fillRect/>
              </a:stretch>
            </p:blipFill>
            <p:spPr>
              <a:xfrm>
                <a:off x="812084" y="4307419"/>
                <a:ext cx="300168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墨迹 14">
                <a:extLst>
                  <a:ext uri="{FF2B5EF4-FFF2-40B4-BE49-F238E27FC236}">
                    <a16:creationId xmlns:a16="http://schemas.microsoft.com/office/drawing/2014/main" id="{75A735D7-C2D1-D9FD-7A0C-ED4BF7083550}"/>
                  </a:ext>
                </a:extLst>
              </p14:cNvPr>
              <p14:cNvContentPartPr/>
              <p14:nvPr/>
            </p14:nvContentPartPr>
            <p14:xfrm>
              <a:off x="3952364" y="4077739"/>
              <a:ext cx="3922200" cy="7200"/>
            </p14:xfrm>
          </p:contentPart>
        </mc:Choice>
        <mc:Fallback>
          <p:pic>
            <p:nvPicPr>
              <p:cNvPr id="15" name="墨迹 14">
                <a:extLst>
                  <a:ext uri="{FF2B5EF4-FFF2-40B4-BE49-F238E27FC236}">
                    <a16:creationId xmlns:a16="http://schemas.microsoft.com/office/drawing/2014/main" id="{75A735D7-C2D1-D9FD-7A0C-ED4BF7083550}"/>
                  </a:ext>
                </a:extLst>
              </p:cNvPr>
              <p:cNvPicPr/>
              <p:nvPr/>
            </p:nvPicPr>
            <p:blipFill>
              <a:blip r:embed="rId21"/>
              <a:stretch>
                <a:fillRect/>
              </a:stretch>
            </p:blipFill>
            <p:spPr>
              <a:xfrm>
                <a:off x="3898364" y="3969739"/>
                <a:ext cx="4029840" cy="222840"/>
              </a:xfrm>
              <a:prstGeom prst="rect">
                <a:avLst/>
              </a:prstGeom>
            </p:spPr>
          </p:pic>
        </mc:Fallback>
      </mc:AlternateContent>
    </p:spTree>
    <p:extLst>
      <p:ext uri="{BB962C8B-B14F-4D97-AF65-F5344CB8AC3E}">
        <p14:creationId xmlns:p14="http://schemas.microsoft.com/office/powerpoint/2010/main" val="595029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881F-ECDF-1D14-B027-F33754DA0CB4}"/>
              </a:ext>
            </a:extLst>
          </p:cNvPr>
          <p:cNvSpPr>
            <a:spLocks noGrp="1"/>
          </p:cNvSpPr>
          <p:nvPr>
            <p:ph type="title"/>
          </p:nvPr>
        </p:nvSpPr>
        <p:spPr/>
        <p:txBody>
          <a:bodyPr/>
          <a:lstStyle/>
          <a:p>
            <a:r>
              <a:rPr lang="en-US" altLang="zh-CN" b="1" dirty="0"/>
              <a:t>What are three accounting activities?</a:t>
            </a:r>
            <a:endParaRPr lang="en-US" dirty="0"/>
          </a:p>
        </p:txBody>
      </p:sp>
      <p:sp>
        <p:nvSpPr>
          <p:cNvPr id="3" name="Content Placeholder 2">
            <a:extLst>
              <a:ext uri="{FF2B5EF4-FFF2-40B4-BE49-F238E27FC236}">
                <a16:creationId xmlns:a16="http://schemas.microsoft.com/office/drawing/2014/main" id="{2AFF0D46-EF5F-ADA1-D56D-65459F14845D}"/>
              </a:ext>
            </a:extLst>
          </p:cNvPr>
          <p:cNvSpPr>
            <a:spLocks noGrp="1"/>
          </p:cNvSpPr>
          <p:nvPr>
            <p:ph idx="1"/>
          </p:nvPr>
        </p:nvSpPr>
        <p:spPr/>
        <p:txBody>
          <a:bodyPr/>
          <a:lstStyle/>
          <a:p>
            <a:r>
              <a:rPr lang="en-US" altLang="en-US" dirty="0">
                <a:ea typeface="ＭＳ Ｐゴシック" pitchFamily="34" charset="-128"/>
              </a:rPr>
              <a:t>Accounting is the process of </a:t>
            </a:r>
            <a:r>
              <a:rPr lang="en-US" altLang="en-US" i="1" dirty="0">
                <a:solidFill>
                  <a:srgbClr val="FF0000"/>
                </a:solidFill>
                <a:ea typeface="ＭＳ Ｐゴシック" pitchFamily="34" charset="-128"/>
              </a:rPr>
              <a:t>identifying</a:t>
            </a:r>
            <a:r>
              <a:rPr lang="en-US" altLang="en-US" i="1" dirty="0">
                <a:ea typeface="ＭＳ Ｐゴシック" pitchFamily="34" charset="-128"/>
              </a:rPr>
              <a:t>, </a:t>
            </a:r>
            <a:r>
              <a:rPr lang="en-US" altLang="en-US" i="1" dirty="0">
                <a:solidFill>
                  <a:srgbClr val="FF0000"/>
                </a:solidFill>
                <a:ea typeface="ＭＳ Ｐゴシック" pitchFamily="34" charset="-128"/>
              </a:rPr>
              <a:t>measuring</a:t>
            </a:r>
            <a:r>
              <a:rPr lang="en-US" altLang="en-US" i="1" dirty="0">
                <a:ea typeface="ＭＳ Ｐゴシック" pitchFamily="34" charset="-128"/>
              </a:rPr>
              <a:t>, </a:t>
            </a:r>
            <a:r>
              <a:rPr lang="en-US" altLang="en-US" i="1" dirty="0">
                <a:solidFill>
                  <a:srgbClr val="FF0000"/>
                </a:solidFill>
                <a:ea typeface="ＭＳ Ｐゴシック" pitchFamily="34" charset="-128"/>
              </a:rPr>
              <a:t>recording</a:t>
            </a:r>
            <a:r>
              <a:rPr lang="en-US" altLang="en-US" i="1" dirty="0">
                <a:ea typeface="ＭＳ Ｐゴシック" pitchFamily="34" charset="-128"/>
              </a:rPr>
              <a:t>, and </a:t>
            </a:r>
            <a:r>
              <a:rPr lang="en-US" altLang="en-US" i="1" dirty="0">
                <a:solidFill>
                  <a:srgbClr val="FF0000"/>
                </a:solidFill>
                <a:ea typeface="ＭＳ Ｐゴシック" pitchFamily="34" charset="-128"/>
              </a:rPr>
              <a:t>communicating</a:t>
            </a:r>
            <a:r>
              <a:rPr lang="en-US" altLang="en-US" dirty="0">
                <a:ea typeface="ＭＳ Ｐゴシック" pitchFamily="34" charset="-128"/>
              </a:rPr>
              <a:t> economic events in order to provide information for decision-making purposes.</a:t>
            </a:r>
          </a:p>
          <a:p>
            <a:endParaRPr lang="en-US" dirty="0"/>
          </a:p>
          <a:p>
            <a:r>
              <a:rPr lang="en-US" altLang="en-US" dirty="0">
                <a:ea typeface="ＭＳ Ｐゴシック" pitchFamily="34" charset="-128"/>
              </a:rPr>
              <a:t>It is the </a:t>
            </a:r>
            <a:r>
              <a:rPr lang="en-US" altLang="en-US" dirty="0">
                <a:solidFill>
                  <a:srgbClr val="FF0000"/>
                </a:solidFill>
                <a:ea typeface="ＭＳ Ｐゴシック" pitchFamily="34" charset="-128"/>
              </a:rPr>
              <a:t>language of businesses</a:t>
            </a:r>
            <a:r>
              <a:rPr lang="en-US" altLang="en-US" dirty="0">
                <a:ea typeface="ＭＳ Ｐゴシック" pitchFamily="34" charset="-128"/>
              </a:rPr>
              <a:t>!</a:t>
            </a:r>
          </a:p>
          <a:p>
            <a:pPr lvl="1"/>
            <a:r>
              <a:rPr lang="en-US" altLang="en-US" dirty="0">
                <a:ea typeface="ＭＳ Ｐゴシック" pitchFamily="34" charset="-128"/>
              </a:rPr>
              <a:t>They use the same language to communicate their performance </a:t>
            </a:r>
          </a:p>
          <a:p>
            <a:endParaRPr lang="en-US" dirty="0"/>
          </a:p>
        </p:txBody>
      </p:sp>
      <p:sp>
        <p:nvSpPr>
          <p:cNvPr id="4" name="Footer Placeholder 3">
            <a:extLst>
              <a:ext uri="{FF2B5EF4-FFF2-40B4-BE49-F238E27FC236}">
                <a16:creationId xmlns:a16="http://schemas.microsoft.com/office/drawing/2014/main" id="{04C1903A-2FA9-C96D-BB9C-99D952D5F0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78308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A7FEE-5DE1-BAB9-26A0-BEF4C5BBADE7}"/>
              </a:ext>
            </a:extLst>
          </p:cNvPr>
          <p:cNvSpPr>
            <a:spLocks noGrp="1"/>
          </p:cNvSpPr>
          <p:nvPr>
            <p:ph type="title"/>
          </p:nvPr>
        </p:nvSpPr>
        <p:spPr>
          <a:xfrm>
            <a:off x="513862" y="397625"/>
            <a:ext cx="8115302" cy="849312"/>
          </a:xfrm>
        </p:spPr>
        <p:txBody>
          <a:bodyPr>
            <a:normAutofit fontScale="90000"/>
          </a:bodyPr>
          <a:lstStyle/>
          <a:p>
            <a:r>
              <a:rPr lang="en-GB" dirty="0"/>
              <a:t>DO IT! 5: Financial Statement Items (A)</a:t>
            </a:r>
            <a:endParaRPr lang="en-IN" dirty="0"/>
          </a:p>
        </p:txBody>
      </p:sp>
      <p:sp>
        <p:nvSpPr>
          <p:cNvPr id="4" name="Content Placeholder 3">
            <a:extLst>
              <a:ext uri="{FF2B5EF4-FFF2-40B4-BE49-F238E27FC236}">
                <a16:creationId xmlns:a16="http://schemas.microsoft.com/office/drawing/2014/main" id="{6CDB61F2-07A1-9BF0-5A25-F7CD8A9C1241}"/>
              </a:ext>
            </a:extLst>
          </p:cNvPr>
          <p:cNvSpPr>
            <a:spLocks noGrp="1"/>
          </p:cNvSpPr>
          <p:nvPr>
            <p:ph sz="quarter" idx="10"/>
          </p:nvPr>
        </p:nvSpPr>
        <p:spPr>
          <a:xfrm>
            <a:off x="514350" y="1679575"/>
            <a:ext cx="8115300" cy="849313"/>
          </a:xfrm>
        </p:spPr>
        <p:txBody>
          <a:bodyPr>
            <a:normAutofit/>
          </a:bodyPr>
          <a:lstStyle/>
          <a:p>
            <a:pPr marL="0" indent="0">
              <a:lnSpc>
                <a:spcPct val="100000"/>
              </a:lnSpc>
              <a:spcBef>
                <a:spcPts val="624"/>
              </a:spcBef>
              <a:buNone/>
            </a:pPr>
            <a:r>
              <a:rPr lang="en-GB" sz="2400" dirty="0"/>
              <a:t>Presented below is selected information related to Li Fashions at December 31, 2025. Li reports financial information monthly.</a:t>
            </a:r>
          </a:p>
        </p:txBody>
      </p:sp>
      <p:graphicFrame>
        <p:nvGraphicFramePr>
          <p:cNvPr id="17" name="Table 18">
            <a:extLst>
              <a:ext uri="{FF2B5EF4-FFF2-40B4-BE49-F238E27FC236}">
                <a16:creationId xmlns:a16="http://schemas.microsoft.com/office/drawing/2014/main" id="{0365B5FF-4D64-E4FE-939D-E8C2F26D965C}"/>
              </a:ext>
            </a:extLst>
          </p:cNvPr>
          <p:cNvGraphicFramePr>
            <a:graphicFrameLocks noGrp="1"/>
          </p:cNvGraphicFramePr>
          <p:nvPr>
            <p:ph type="tbl" sz="quarter" idx="13"/>
          </p:nvPr>
        </p:nvGraphicFramePr>
        <p:xfrm>
          <a:off x="644243" y="2760205"/>
          <a:ext cx="7331224" cy="1849120"/>
        </p:xfrm>
        <a:graphic>
          <a:graphicData uri="http://schemas.openxmlformats.org/drawingml/2006/table">
            <a:tbl>
              <a:tblPr firstRow="1" bandRow="1"/>
              <a:tblGrid>
                <a:gridCol w="1977312">
                  <a:extLst>
                    <a:ext uri="{9D8B030D-6E8A-4147-A177-3AD203B41FA5}">
                      <a16:colId xmlns:a16="http://schemas.microsoft.com/office/drawing/2014/main" val="1774054159"/>
                    </a:ext>
                  </a:extLst>
                </a:gridCol>
                <a:gridCol w="1249680">
                  <a:extLst>
                    <a:ext uri="{9D8B030D-6E8A-4147-A177-3AD203B41FA5}">
                      <a16:colId xmlns:a16="http://schemas.microsoft.com/office/drawing/2014/main" val="423424612"/>
                    </a:ext>
                  </a:extLst>
                </a:gridCol>
                <a:gridCol w="2836863">
                  <a:extLst>
                    <a:ext uri="{9D8B030D-6E8A-4147-A177-3AD203B41FA5}">
                      <a16:colId xmlns:a16="http://schemas.microsoft.com/office/drawing/2014/main" val="1006875776"/>
                    </a:ext>
                  </a:extLst>
                </a:gridCol>
                <a:gridCol w="1267369">
                  <a:extLst>
                    <a:ext uri="{9D8B030D-6E8A-4147-A177-3AD203B41FA5}">
                      <a16:colId xmlns:a16="http://schemas.microsoft.com/office/drawing/2014/main" val="2348228239"/>
                    </a:ext>
                  </a:extLst>
                </a:gridCol>
              </a:tblGrid>
              <a:tr h="370840">
                <a:tc>
                  <a:txBody>
                    <a:bodyPr/>
                    <a:lstStyle/>
                    <a:p>
                      <a:r>
                        <a:rPr lang="en-GB" sz="1800" dirty="0"/>
                        <a:t>Equipment </a:t>
                      </a:r>
                      <a:endParaRPr lang="en-IN" sz="18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800" dirty="0"/>
                        <a:t>HK$10,000</a:t>
                      </a:r>
                      <a:endParaRPr lang="en-IN" sz="1800" dirty="0"/>
                    </a:p>
                  </a:txBody>
                  <a:tcP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800" dirty="0"/>
                        <a:t>Utilities Expense</a:t>
                      </a:r>
                      <a:endParaRPr lang="en-IN" sz="1800" dirty="0"/>
                    </a:p>
                  </a:txBody>
                  <a:tcP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800" dirty="0"/>
                        <a:t>HK$ 4,000</a:t>
                      </a:r>
                      <a:endParaRPr lang="en-IN" sz="18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67965889"/>
                  </a:ext>
                </a:extLst>
              </a:tr>
              <a:tr h="0">
                <a:tc>
                  <a:txBody>
                    <a:bodyPr/>
                    <a:lstStyle/>
                    <a:p>
                      <a:r>
                        <a:rPr lang="en-GB" sz="1800" dirty="0"/>
                        <a:t>Cash</a:t>
                      </a:r>
                      <a:endParaRPr lang="en-IN" sz="18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800" dirty="0"/>
                        <a:t>8,000</a:t>
                      </a:r>
                      <a:endParaRPr lang="en-IN" sz="1800" dirty="0"/>
                    </a:p>
                  </a:txBody>
                  <a:tcP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800" dirty="0"/>
                        <a:t>Accounts Receivable</a:t>
                      </a:r>
                      <a:endParaRPr lang="en-IN" sz="1800" dirty="0"/>
                    </a:p>
                  </a:txBody>
                  <a:tcP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800" dirty="0"/>
                        <a:t>9,000</a:t>
                      </a:r>
                      <a:endParaRPr lang="en-IN" sz="18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57354613"/>
                  </a:ext>
                </a:extLst>
              </a:tr>
              <a:tr h="370840">
                <a:tc>
                  <a:txBody>
                    <a:bodyPr/>
                    <a:lstStyle/>
                    <a:p>
                      <a:r>
                        <a:rPr lang="en-GB" sz="1800" dirty="0"/>
                        <a:t>Service Revenue</a:t>
                      </a:r>
                      <a:endParaRPr lang="en-IN" sz="18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800" dirty="0"/>
                        <a:t>36,000</a:t>
                      </a:r>
                      <a:endParaRPr lang="en-IN" sz="1800" dirty="0"/>
                    </a:p>
                  </a:txBody>
                  <a:tcP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800" dirty="0"/>
                        <a:t>Salaries and Wages Expense</a:t>
                      </a:r>
                      <a:endParaRPr lang="en-IN" sz="1800" dirty="0"/>
                    </a:p>
                  </a:txBody>
                  <a:tcP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800" dirty="0"/>
                        <a:t>7,000</a:t>
                      </a:r>
                      <a:endParaRPr lang="en-IN" sz="18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83298468"/>
                  </a:ext>
                </a:extLst>
              </a:tr>
              <a:tr h="370840">
                <a:tc>
                  <a:txBody>
                    <a:bodyPr/>
                    <a:lstStyle/>
                    <a:p>
                      <a:r>
                        <a:rPr lang="en-GB" sz="1800" dirty="0"/>
                        <a:t>Rent Expense</a:t>
                      </a:r>
                      <a:endParaRPr lang="en-IN" sz="18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800" dirty="0"/>
                        <a:t>11,000</a:t>
                      </a:r>
                      <a:endParaRPr lang="en-IN" sz="1800" dirty="0"/>
                    </a:p>
                  </a:txBody>
                  <a:tcP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800" dirty="0"/>
                        <a:t>Notes Payable</a:t>
                      </a:r>
                      <a:endParaRPr lang="en-IN" sz="1800" dirty="0"/>
                    </a:p>
                  </a:txBody>
                  <a:tcP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800" dirty="0"/>
                        <a:t>16,500</a:t>
                      </a:r>
                      <a:endParaRPr lang="en-IN" sz="18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20830543"/>
                  </a:ext>
                </a:extLst>
              </a:tr>
              <a:tr h="370840">
                <a:tc>
                  <a:txBody>
                    <a:bodyPr/>
                    <a:lstStyle/>
                    <a:p>
                      <a:r>
                        <a:rPr lang="en-GB" sz="1800" dirty="0"/>
                        <a:t>Accounts Payable</a:t>
                      </a:r>
                      <a:endParaRPr lang="en-IN" sz="18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800" dirty="0"/>
                        <a:t>2,000</a:t>
                      </a:r>
                      <a:endParaRPr lang="en-IN" sz="1800" dirty="0"/>
                    </a:p>
                  </a:txBody>
                  <a:tcP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800" dirty="0"/>
                        <a:t>Dividends</a:t>
                      </a:r>
                      <a:endParaRPr lang="en-IN" sz="1800" dirty="0"/>
                    </a:p>
                  </a:txBody>
                  <a:tcP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800" dirty="0"/>
                        <a:t>5,000</a:t>
                      </a:r>
                      <a:endParaRPr lang="en-IN" sz="18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799103610"/>
                  </a:ext>
                </a:extLst>
              </a:tr>
            </a:tbl>
          </a:graphicData>
        </a:graphic>
      </p:graphicFrame>
      <p:sp>
        <p:nvSpPr>
          <p:cNvPr id="12" name="Content Placeholder 11">
            <a:extLst>
              <a:ext uri="{FF2B5EF4-FFF2-40B4-BE49-F238E27FC236}">
                <a16:creationId xmlns:a16="http://schemas.microsoft.com/office/drawing/2014/main" id="{AA3C2462-4671-9FB1-C047-108E27AF7ED6}"/>
              </a:ext>
            </a:extLst>
          </p:cNvPr>
          <p:cNvSpPr>
            <a:spLocks noGrp="1"/>
          </p:cNvSpPr>
          <p:nvPr>
            <p:ph sz="quarter" idx="11"/>
          </p:nvPr>
        </p:nvSpPr>
        <p:spPr>
          <a:xfrm>
            <a:off x="514350" y="4803018"/>
            <a:ext cx="8516916" cy="1363466"/>
          </a:xfrm>
        </p:spPr>
        <p:txBody>
          <a:bodyPr>
            <a:noAutofit/>
          </a:bodyPr>
          <a:lstStyle/>
          <a:p>
            <a:pPr marL="514350" indent="-514350" algn="l">
              <a:lnSpc>
                <a:spcPct val="100000"/>
              </a:lnSpc>
              <a:spcBef>
                <a:spcPts val="624"/>
              </a:spcBef>
              <a:buFont typeface="+mj-lt"/>
              <a:buAutoNum type="alphaLcPeriod"/>
            </a:pPr>
            <a:r>
              <a:rPr lang="en-US" sz="2400" b="0" i="0" u="none" strike="noStrike" baseline="0" dirty="0"/>
              <a:t>Determine the total assets of Li at December 31, 2025.</a:t>
            </a:r>
          </a:p>
          <a:p>
            <a:pPr marL="514350" indent="-514350" algn="l">
              <a:lnSpc>
                <a:spcPct val="100000"/>
              </a:lnSpc>
              <a:spcBef>
                <a:spcPts val="624"/>
              </a:spcBef>
              <a:buFont typeface="+mj-lt"/>
              <a:buAutoNum type="alphaLcPeriod"/>
            </a:pPr>
            <a:r>
              <a:rPr lang="en-US" sz="2400" b="0" i="0" u="none" strike="noStrike" baseline="0" dirty="0"/>
              <a:t>Determine the net income that Li reported for December 2025.</a:t>
            </a:r>
          </a:p>
          <a:p>
            <a:pPr marL="514350" indent="-514350" algn="l">
              <a:lnSpc>
                <a:spcPct val="100000"/>
              </a:lnSpc>
              <a:spcBef>
                <a:spcPts val="624"/>
              </a:spcBef>
              <a:buFont typeface="+mj-lt"/>
              <a:buAutoNum type="alphaLcPeriod"/>
            </a:pPr>
            <a:r>
              <a:rPr lang="en-US" sz="2400" b="0" i="0" u="none" strike="noStrike" baseline="0" dirty="0"/>
              <a:t>Determine the equity of Li at December 31, 2025.</a:t>
            </a:r>
            <a:endParaRPr lang="en-US" sz="2400" dirty="0"/>
          </a:p>
        </p:txBody>
      </p:sp>
      <p:sp>
        <p:nvSpPr>
          <p:cNvPr id="9" name="Content Placeholder 5">
            <a:extLst>
              <a:ext uri="{FF2B5EF4-FFF2-40B4-BE49-F238E27FC236}">
                <a16:creationId xmlns:a16="http://schemas.microsoft.com/office/drawing/2014/main" id="{1FF9CD31-3A95-1256-3FAB-5A5FC854FD61}"/>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
        <p:nvSpPr>
          <p:cNvPr id="3" name="TextBox 2">
            <a:extLst>
              <a:ext uri="{FF2B5EF4-FFF2-40B4-BE49-F238E27FC236}">
                <a16:creationId xmlns:a16="http://schemas.microsoft.com/office/drawing/2014/main" id="{E8DEC0B6-6309-A10B-562D-46F5AD2CC925}"/>
              </a:ext>
            </a:extLst>
          </p:cNvPr>
          <p:cNvSpPr txBox="1"/>
          <p:nvPr/>
        </p:nvSpPr>
        <p:spPr>
          <a:xfrm>
            <a:off x="287774" y="2775854"/>
            <a:ext cx="506776" cy="371343"/>
          </a:xfrm>
          <a:prstGeom prst="rect">
            <a:avLst/>
          </a:prstGeom>
          <a:noFill/>
        </p:spPr>
        <p:txBody>
          <a:bodyPr wrap="square" rtlCol="0">
            <a:spAutoFit/>
          </a:bodyPr>
          <a:lstStyle/>
          <a:p>
            <a:r>
              <a:rPr lang="en-US" dirty="0">
                <a:solidFill>
                  <a:srgbClr val="FF0000"/>
                </a:solidFill>
              </a:rPr>
              <a:t>A</a:t>
            </a:r>
          </a:p>
        </p:txBody>
      </p:sp>
      <p:sp>
        <p:nvSpPr>
          <p:cNvPr id="5" name="TextBox 4">
            <a:extLst>
              <a:ext uri="{FF2B5EF4-FFF2-40B4-BE49-F238E27FC236}">
                <a16:creationId xmlns:a16="http://schemas.microsoft.com/office/drawing/2014/main" id="{95FF62CE-DB1B-DBD5-7C30-B639EF82186B}"/>
              </a:ext>
            </a:extLst>
          </p:cNvPr>
          <p:cNvSpPr txBox="1"/>
          <p:nvPr/>
        </p:nvSpPr>
        <p:spPr>
          <a:xfrm>
            <a:off x="287774" y="3110110"/>
            <a:ext cx="506776" cy="371343"/>
          </a:xfrm>
          <a:prstGeom prst="rect">
            <a:avLst/>
          </a:prstGeom>
          <a:noFill/>
        </p:spPr>
        <p:txBody>
          <a:bodyPr wrap="square" rtlCol="0">
            <a:spAutoFit/>
          </a:bodyPr>
          <a:lstStyle/>
          <a:p>
            <a:r>
              <a:rPr lang="en-US" dirty="0">
                <a:solidFill>
                  <a:srgbClr val="FF0000"/>
                </a:solidFill>
              </a:rPr>
              <a:t>A</a:t>
            </a:r>
          </a:p>
        </p:txBody>
      </p:sp>
      <p:sp>
        <p:nvSpPr>
          <p:cNvPr id="6" name="TextBox 5">
            <a:extLst>
              <a:ext uri="{FF2B5EF4-FFF2-40B4-BE49-F238E27FC236}">
                <a16:creationId xmlns:a16="http://schemas.microsoft.com/office/drawing/2014/main" id="{03B414EC-12D7-435B-1520-7BDB0929E512}"/>
              </a:ext>
            </a:extLst>
          </p:cNvPr>
          <p:cNvSpPr txBox="1"/>
          <p:nvPr/>
        </p:nvSpPr>
        <p:spPr>
          <a:xfrm>
            <a:off x="143221" y="3458977"/>
            <a:ext cx="649120" cy="369332"/>
          </a:xfrm>
          <a:prstGeom prst="rect">
            <a:avLst/>
          </a:prstGeom>
          <a:noFill/>
        </p:spPr>
        <p:txBody>
          <a:bodyPr wrap="square" rtlCol="0">
            <a:spAutoFit/>
          </a:bodyPr>
          <a:lstStyle/>
          <a:p>
            <a:r>
              <a:rPr lang="en-US" dirty="0">
                <a:solidFill>
                  <a:srgbClr val="FF0000"/>
                </a:solidFill>
              </a:rPr>
              <a:t>Rev</a:t>
            </a:r>
          </a:p>
        </p:txBody>
      </p:sp>
      <p:sp>
        <p:nvSpPr>
          <p:cNvPr id="7" name="TextBox 6">
            <a:extLst>
              <a:ext uri="{FF2B5EF4-FFF2-40B4-BE49-F238E27FC236}">
                <a16:creationId xmlns:a16="http://schemas.microsoft.com/office/drawing/2014/main" id="{15D9C0A6-D526-5B97-BD0F-309880AABDE2}"/>
              </a:ext>
            </a:extLst>
          </p:cNvPr>
          <p:cNvSpPr txBox="1"/>
          <p:nvPr/>
        </p:nvSpPr>
        <p:spPr>
          <a:xfrm>
            <a:off x="146764" y="3837336"/>
            <a:ext cx="649120" cy="369332"/>
          </a:xfrm>
          <a:prstGeom prst="rect">
            <a:avLst/>
          </a:prstGeom>
          <a:noFill/>
        </p:spPr>
        <p:txBody>
          <a:bodyPr wrap="square" rtlCol="0">
            <a:spAutoFit/>
          </a:bodyPr>
          <a:lstStyle/>
          <a:p>
            <a:r>
              <a:rPr lang="en-US" dirty="0">
                <a:solidFill>
                  <a:srgbClr val="FF0000"/>
                </a:solidFill>
              </a:rPr>
              <a:t>Exp</a:t>
            </a:r>
          </a:p>
        </p:txBody>
      </p:sp>
      <p:sp>
        <p:nvSpPr>
          <p:cNvPr id="8" name="TextBox 7">
            <a:extLst>
              <a:ext uri="{FF2B5EF4-FFF2-40B4-BE49-F238E27FC236}">
                <a16:creationId xmlns:a16="http://schemas.microsoft.com/office/drawing/2014/main" id="{91307E8D-3E5C-AB25-A2E5-D9F835C85A43}"/>
              </a:ext>
            </a:extLst>
          </p:cNvPr>
          <p:cNvSpPr txBox="1"/>
          <p:nvPr/>
        </p:nvSpPr>
        <p:spPr>
          <a:xfrm>
            <a:off x="148291" y="4241883"/>
            <a:ext cx="649120" cy="369332"/>
          </a:xfrm>
          <a:prstGeom prst="rect">
            <a:avLst/>
          </a:prstGeom>
          <a:noFill/>
        </p:spPr>
        <p:txBody>
          <a:bodyPr wrap="square" rtlCol="0">
            <a:spAutoFit/>
          </a:bodyPr>
          <a:lstStyle/>
          <a:p>
            <a:r>
              <a:rPr lang="en-US" dirty="0" err="1">
                <a:solidFill>
                  <a:srgbClr val="FF0000"/>
                </a:solidFill>
              </a:rPr>
              <a:t>Liab</a:t>
            </a:r>
            <a:endParaRPr lang="en-US" dirty="0">
              <a:solidFill>
                <a:srgbClr val="FF0000"/>
              </a:solidFill>
            </a:endParaRPr>
          </a:p>
        </p:txBody>
      </p:sp>
      <p:sp>
        <p:nvSpPr>
          <p:cNvPr id="10" name="TextBox 9">
            <a:extLst>
              <a:ext uri="{FF2B5EF4-FFF2-40B4-BE49-F238E27FC236}">
                <a16:creationId xmlns:a16="http://schemas.microsoft.com/office/drawing/2014/main" id="{5E4661B9-67D1-698C-D499-ED9DD402420F}"/>
              </a:ext>
            </a:extLst>
          </p:cNvPr>
          <p:cNvSpPr txBox="1"/>
          <p:nvPr/>
        </p:nvSpPr>
        <p:spPr>
          <a:xfrm>
            <a:off x="5827422" y="2772227"/>
            <a:ext cx="804732" cy="369332"/>
          </a:xfrm>
          <a:prstGeom prst="rect">
            <a:avLst/>
          </a:prstGeom>
          <a:noFill/>
        </p:spPr>
        <p:txBody>
          <a:bodyPr wrap="square" rtlCol="0">
            <a:spAutoFit/>
          </a:bodyPr>
          <a:lstStyle/>
          <a:p>
            <a:r>
              <a:rPr lang="en-US" dirty="0">
                <a:solidFill>
                  <a:srgbClr val="FF0000"/>
                </a:solidFill>
              </a:rPr>
              <a:t>Exp</a:t>
            </a:r>
          </a:p>
        </p:txBody>
      </p:sp>
      <p:sp>
        <p:nvSpPr>
          <p:cNvPr id="11" name="TextBox 10">
            <a:extLst>
              <a:ext uri="{FF2B5EF4-FFF2-40B4-BE49-F238E27FC236}">
                <a16:creationId xmlns:a16="http://schemas.microsoft.com/office/drawing/2014/main" id="{118271C5-647B-D017-78D4-1A60E09C78B8}"/>
              </a:ext>
            </a:extLst>
          </p:cNvPr>
          <p:cNvSpPr txBox="1"/>
          <p:nvPr/>
        </p:nvSpPr>
        <p:spPr>
          <a:xfrm>
            <a:off x="5827422" y="3106483"/>
            <a:ext cx="506776" cy="371343"/>
          </a:xfrm>
          <a:prstGeom prst="rect">
            <a:avLst/>
          </a:prstGeom>
          <a:noFill/>
        </p:spPr>
        <p:txBody>
          <a:bodyPr wrap="square" rtlCol="0">
            <a:spAutoFit/>
          </a:bodyPr>
          <a:lstStyle/>
          <a:p>
            <a:r>
              <a:rPr lang="en-US" dirty="0">
                <a:solidFill>
                  <a:srgbClr val="FF0000"/>
                </a:solidFill>
              </a:rPr>
              <a:t>A</a:t>
            </a:r>
          </a:p>
        </p:txBody>
      </p:sp>
      <p:sp>
        <p:nvSpPr>
          <p:cNvPr id="13" name="TextBox 12">
            <a:extLst>
              <a:ext uri="{FF2B5EF4-FFF2-40B4-BE49-F238E27FC236}">
                <a16:creationId xmlns:a16="http://schemas.microsoft.com/office/drawing/2014/main" id="{BD865C5A-488C-1D12-8B10-AF1A36F502F8}"/>
              </a:ext>
            </a:extLst>
          </p:cNvPr>
          <p:cNvSpPr txBox="1"/>
          <p:nvPr/>
        </p:nvSpPr>
        <p:spPr>
          <a:xfrm>
            <a:off x="6563343" y="3458816"/>
            <a:ext cx="649120" cy="369332"/>
          </a:xfrm>
          <a:prstGeom prst="rect">
            <a:avLst/>
          </a:prstGeom>
          <a:noFill/>
        </p:spPr>
        <p:txBody>
          <a:bodyPr wrap="square" rtlCol="0">
            <a:spAutoFit/>
          </a:bodyPr>
          <a:lstStyle/>
          <a:p>
            <a:r>
              <a:rPr lang="en-US" dirty="0">
                <a:solidFill>
                  <a:srgbClr val="FF0000"/>
                </a:solidFill>
              </a:rPr>
              <a:t>Exp</a:t>
            </a:r>
          </a:p>
        </p:txBody>
      </p:sp>
      <p:sp>
        <p:nvSpPr>
          <p:cNvPr id="14" name="TextBox 13">
            <a:extLst>
              <a:ext uri="{FF2B5EF4-FFF2-40B4-BE49-F238E27FC236}">
                <a16:creationId xmlns:a16="http://schemas.microsoft.com/office/drawing/2014/main" id="{2B296DD1-4C00-6E25-BE1A-43BC475F2DAC}"/>
              </a:ext>
            </a:extLst>
          </p:cNvPr>
          <p:cNvSpPr txBox="1"/>
          <p:nvPr/>
        </p:nvSpPr>
        <p:spPr>
          <a:xfrm>
            <a:off x="5411429" y="3831788"/>
            <a:ext cx="649120" cy="369332"/>
          </a:xfrm>
          <a:prstGeom prst="rect">
            <a:avLst/>
          </a:prstGeom>
          <a:noFill/>
        </p:spPr>
        <p:txBody>
          <a:bodyPr wrap="square" rtlCol="0">
            <a:spAutoFit/>
          </a:bodyPr>
          <a:lstStyle/>
          <a:p>
            <a:r>
              <a:rPr lang="en-US" dirty="0" err="1">
                <a:solidFill>
                  <a:srgbClr val="FF0000"/>
                </a:solidFill>
              </a:rPr>
              <a:t>Liab</a:t>
            </a:r>
            <a:endParaRPr lang="en-US" dirty="0">
              <a:solidFill>
                <a:srgbClr val="FF0000"/>
              </a:solidFill>
            </a:endParaRPr>
          </a:p>
        </p:txBody>
      </p:sp>
      <p:sp>
        <p:nvSpPr>
          <p:cNvPr id="15" name="TextBox 14">
            <a:extLst>
              <a:ext uri="{FF2B5EF4-FFF2-40B4-BE49-F238E27FC236}">
                <a16:creationId xmlns:a16="http://schemas.microsoft.com/office/drawing/2014/main" id="{7095FF1F-C46A-3807-09A6-1AE032D9428D}"/>
              </a:ext>
            </a:extLst>
          </p:cNvPr>
          <p:cNvSpPr txBox="1"/>
          <p:nvPr/>
        </p:nvSpPr>
        <p:spPr>
          <a:xfrm>
            <a:off x="5111700" y="4247771"/>
            <a:ext cx="649120" cy="369332"/>
          </a:xfrm>
          <a:prstGeom prst="rect">
            <a:avLst/>
          </a:prstGeom>
          <a:noFill/>
        </p:spPr>
        <p:txBody>
          <a:bodyPr wrap="square" rtlCol="0">
            <a:spAutoFit/>
          </a:bodyPr>
          <a:lstStyle/>
          <a:p>
            <a:r>
              <a:rPr lang="en-US" dirty="0" err="1">
                <a:solidFill>
                  <a:srgbClr val="FF0000"/>
                </a:solidFill>
              </a:rPr>
              <a:t>Div</a:t>
            </a:r>
            <a:endParaRPr lang="en-US" dirty="0">
              <a:solidFill>
                <a:srgbClr val="FF0000"/>
              </a:solidFill>
            </a:endParaRPr>
          </a:p>
        </p:txBody>
      </p:sp>
    </p:spTree>
    <p:extLst>
      <p:ext uri="{BB962C8B-B14F-4D97-AF65-F5344CB8AC3E}">
        <p14:creationId xmlns:p14="http://schemas.microsoft.com/office/powerpoint/2010/main" val="3407154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a:xfrm>
            <a:off x="513862" y="397625"/>
            <a:ext cx="8115302" cy="849312"/>
          </a:xfrm>
        </p:spPr>
        <p:txBody>
          <a:bodyPr>
            <a:noAutofit/>
          </a:bodyPr>
          <a:lstStyle/>
          <a:p>
            <a:r>
              <a:rPr lang="en-GB" dirty="0"/>
              <a:t>DO IT! 5: Financial Statement Items –  Solution</a:t>
            </a:r>
            <a:endParaRPr lang="en-IN" dirty="0"/>
          </a:p>
        </p:txBody>
      </p:sp>
      <p:sp>
        <p:nvSpPr>
          <p:cNvPr id="8" name="Content Placeholder 7">
            <a:extLst>
              <a:ext uri="{FF2B5EF4-FFF2-40B4-BE49-F238E27FC236}">
                <a16:creationId xmlns:a16="http://schemas.microsoft.com/office/drawing/2014/main" id="{A027F278-C0C1-12B9-B6AD-232378A95CFD}"/>
              </a:ext>
            </a:extLst>
          </p:cNvPr>
          <p:cNvSpPr>
            <a:spLocks noGrp="1"/>
          </p:cNvSpPr>
          <p:nvPr>
            <p:ph sz="quarter" idx="10"/>
          </p:nvPr>
        </p:nvSpPr>
        <p:spPr>
          <a:xfrm>
            <a:off x="463463" y="1679576"/>
            <a:ext cx="8455069" cy="1313656"/>
          </a:xfrm>
        </p:spPr>
        <p:txBody>
          <a:bodyPr>
            <a:normAutofit/>
          </a:bodyPr>
          <a:lstStyle/>
          <a:p>
            <a:pPr marL="363538" indent="-363538">
              <a:lnSpc>
                <a:spcPct val="100000"/>
              </a:lnSpc>
              <a:buFont typeface="+mj-lt"/>
              <a:buAutoNum type="alphaLcPeriod"/>
            </a:pPr>
            <a:r>
              <a:rPr lang="en-GB" sz="2400" dirty="0"/>
              <a:t>The total assets are HK$27,000, comprised of Equipment HK$10,000, Account Receivable HK$9,000, and Cash HK$8,000.</a:t>
            </a:r>
          </a:p>
          <a:p>
            <a:pPr marL="363538" indent="-363538">
              <a:lnSpc>
                <a:spcPct val="100000"/>
              </a:lnSpc>
              <a:buFont typeface="+mj-lt"/>
              <a:buAutoNum type="alphaLcPeriod"/>
            </a:pPr>
            <a:r>
              <a:rPr lang="en-GB" sz="2400" dirty="0"/>
              <a:t>Net income is HK$14,000, computed as follows.</a:t>
            </a:r>
            <a:endParaRPr lang="en-IN" sz="2400" dirty="0"/>
          </a:p>
        </p:txBody>
      </p:sp>
      <p:graphicFrame>
        <p:nvGraphicFramePr>
          <p:cNvPr id="13" name="Table 13">
            <a:extLst>
              <a:ext uri="{FF2B5EF4-FFF2-40B4-BE49-F238E27FC236}">
                <a16:creationId xmlns:a16="http://schemas.microsoft.com/office/drawing/2014/main" id="{3B9613E8-8486-64F4-0963-4DBC0319D8AD}"/>
              </a:ext>
            </a:extLst>
          </p:cNvPr>
          <p:cNvGraphicFramePr>
            <a:graphicFrameLocks noGrp="1"/>
          </p:cNvGraphicFramePr>
          <p:nvPr>
            <p:ph type="tbl" sz="quarter" idx="13"/>
            <p:extLst>
              <p:ext uri="{D42A27DB-BD31-4B8C-83A1-F6EECF244321}">
                <p14:modId xmlns:p14="http://schemas.microsoft.com/office/powerpoint/2010/main" val="3910948086"/>
              </p:ext>
            </p:extLst>
          </p:nvPr>
        </p:nvGraphicFramePr>
        <p:xfrm>
          <a:off x="751563" y="3031299"/>
          <a:ext cx="7982863" cy="2595504"/>
        </p:xfrm>
        <a:graphic>
          <a:graphicData uri="http://schemas.openxmlformats.org/drawingml/2006/table">
            <a:tbl>
              <a:tblPr firstRow="1" bandRow="1"/>
              <a:tblGrid>
                <a:gridCol w="4476181">
                  <a:extLst>
                    <a:ext uri="{9D8B030D-6E8A-4147-A177-3AD203B41FA5}">
                      <a16:colId xmlns:a16="http://schemas.microsoft.com/office/drawing/2014/main" val="3361258736"/>
                    </a:ext>
                  </a:extLst>
                </a:gridCol>
                <a:gridCol w="1753341">
                  <a:extLst>
                    <a:ext uri="{9D8B030D-6E8A-4147-A177-3AD203B41FA5}">
                      <a16:colId xmlns:a16="http://schemas.microsoft.com/office/drawing/2014/main" val="1660901067"/>
                    </a:ext>
                  </a:extLst>
                </a:gridCol>
                <a:gridCol w="1753341">
                  <a:extLst>
                    <a:ext uri="{9D8B030D-6E8A-4147-A177-3AD203B41FA5}">
                      <a16:colId xmlns:a16="http://schemas.microsoft.com/office/drawing/2014/main" val="1197269165"/>
                    </a:ext>
                  </a:extLst>
                </a:gridCol>
              </a:tblGrid>
              <a:tr h="362688">
                <a:tc>
                  <a:txBody>
                    <a:bodyPr/>
                    <a:lstStyle/>
                    <a:p>
                      <a:r>
                        <a:rPr lang="en-GB" sz="1800" dirty="0"/>
                        <a:t>Revenues</a:t>
                      </a:r>
                      <a:endParaRPr lang="en-IN" sz="1800" dirty="0"/>
                    </a:p>
                  </a:txBody>
                  <a:tcPr marL="0"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IN" sz="1800" dirty="0"/>
                    </a:p>
                  </a:txBody>
                  <a:tcPr marL="0"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endParaRPr lang="en-IN" sz="1800" dirty="0"/>
                    </a:p>
                  </a:txBody>
                  <a:tcPr marL="0"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511118869"/>
                  </a:ext>
                </a:extLst>
              </a:tr>
              <a:tr h="330571">
                <a:tc>
                  <a:txBody>
                    <a:bodyPr/>
                    <a:lstStyle/>
                    <a:p>
                      <a:pPr marL="176213" indent="0"/>
                      <a:r>
                        <a:rPr lang="en-GB" sz="1800" dirty="0"/>
                        <a:t>Service revenue</a:t>
                      </a:r>
                      <a:endParaRPr lang="en-IN" sz="1800" dirty="0"/>
                    </a:p>
                  </a:txBody>
                  <a:tcPr marL="0"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IN" sz="1800" dirty="0"/>
                    </a:p>
                  </a:txBody>
                  <a:tcPr marL="0"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GB" sz="1800" dirty="0"/>
                        <a:t>HK$36,000</a:t>
                      </a:r>
                      <a:endParaRPr lang="en-IN" sz="1800" dirty="0"/>
                    </a:p>
                  </a:txBody>
                  <a:tcPr marL="0"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933140445"/>
                  </a:ext>
                </a:extLst>
              </a:tr>
              <a:tr h="0">
                <a:tc>
                  <a:txBody>
                    <a:bodyPr/>
                    <a:lstStyle/>
                    <a:p>
                      <a:r>
                        <a:rPr lang="en-GB" sz="1800" dirty="0"/>
                        <a:t>Expenses</a:t>
                      </a:r>
                      <a:endParaRPr lang="en-IN" sz="1800" dirty="0"/>
                    </a:p>
                  </a:txBody>
                  <a:tcPr marL="0"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IN" sz="1800" dirty="0"/>
                    </a:p>
                  </a:txBody>
                  <a:tcPr marL="0"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IN" sz="1800"/>
                    </a:p>
                  </a:txBody>
                  <a:tcPr marL="0"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729677702"/>
                  </a:ext>
                </a:extLst>
              </a:tr>
              <a:tr h="313466">
                <a:tc>
                  <a:txBody>
                    <a:bodyPr/>
                    <a:lstStyle/>
                    <a:p>
                      <a:pPr marL="355600" indent="0">
                        <a:tabLst/>
                      </a:pPr>
                      <a:r>
                        <a:rPr lang="en-GB" sz="1800" dirty="0"/>
                        <a:t>Rent expense</a:t>
                      </a:r>
                      <a:endParaRPr lang="en-IN" sz="1800" dirty="0"/>
                    </a:p>
                  </a:txBody>
                  <a:tcPr marL="0"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800" dirty="0"/>
                        <a:t>HK$11,000</a:t>
                      </a:r>
                      <a:endParaRPr lang="en-IN" sz="1800" dirty="0"/>
                    </a:p>
                  </a:txBody>
                  <a:tcPr marL="0"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IN" sz="1800"/>
                    </a:p>
                  </a:txBody>
                  <a:tcPr marL="0"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345884806"/>
                  </a:ext>
                </a:extLst>
              </a:tr>
              <a:tr h="346713">
                <a:tc>
                  <a:txBody>
                    <a:bodyPr/>
                    <a:lstStyle/>
                    <a:p>
                      <a:pPr marL="363538" indent="-7938"/>
                      <a:r>
                        <a:rPr lang="en-GB" sz="1800" dirty="0"/>
                        <a:t>Salaries and Wages expense</a:t>
                      </a:r>
                      <a:endParaRPr lang="en-IN" sz="1800" dirty="0"/>
                    </a:p>
                  </a:txBody>
                  <a:tcPr marL="0"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800" dirty="0"/>
                        <a:t>7,000</a:t>
                      </a:r>
                      <a:endParaRPr lang="en-IN" sz="1800" dirty="0"/>
                    </a:p>
                  </a:txBody>
                  <a:tcPr marL="0"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IN" sz="1800"/>
                    </a:p>
                  </a:txBody>
                  <a:tcPr marL="0"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813186710"/>
                  </a:ext>
                </a:extLst>
              </a:tr>
              <a:tr h="0">
                <a:tc>
                  <a:txBody>
                    <a:bodyPr/>
                    <a:lstStyle/>
                    <a:p>
                      <a:pPr marL="355600" indent="0"/>
                      <a:r>
                        <a:rPr lang="en-GB" sz="1800" dirty="0"/>
                        <a:t>Utilities expense</a:t>
                      </a:r>
                      <a:endParaRPr lang="en-IN" sz="1800" dirty="0"/>
                    </a:p>
                  </a:txBody>
                  <a:tcPr marL="0"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800" u="sng" dirty="0"/>
                        <a:t>          4,000</a:t>
                      </a:r>
                      <a:endParaRPr lang="en-IN" sz="1800" u="sng" dirty="0"/>
                    </a:p>
                  </a:txBody>
                  <a:tcPr marL="0"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IN" sz="1800"/>
                    </a:p>
                  </a:txBody>
                  <a:tcPr marL="0"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502518713"/>
                  </a:ext>
                </a:extLst>
              </a:tr>
              <a:tr h="346713">
                <a:tc>
                  <a:txBody>
                    <a:bodyPr/>
                    <a:lstStyle/>
                    <a:p>
                      <a:pPr marL="538163" indent="0"/>
                      <a:r>
                        <a:rPr lang="en-GB" sz="1800" dirty="0"/>
                        <a:t>Total expenses</a:t>
                      </a:r>
                      <a:endParaRPr lang="en-IN" sz="1800" dirty="0"/>
                    </a:p>
                  </a:txBody>
                  <a:tcPr marL="0"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IN" sz="1800"/>
                    </a:p>
                  </a:txBody>
                  <a:tcPr marL="0"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800" u="sng" dirty="0"/>
                        <a:t>        22,000</a:t>
                      </a:r>
                      <a:endParaRPr lang="en-IN" sz="1800" u="sng" dirty="0"/>
                    </a:p>
                  </a:txBody>
                  <a:tcPr marL="0"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19485302"/>
                  </a:ext>
                </a:extLst>
              </a:tr>
              <a:tr h="346713">
                <a:tc>
                  <a:txBody>
                    <a:bodyPr/>
                    <a:lstStyle/>
                    <a:p>
                      <a:r>
                        <a:rPr lang="en-GB" sz="1800" dirty="0"/>
                        <a:t>Net income</a:t>
                      </a:r>
                      <a:endParaRPr lang="en-IN" sz="1800" dirty="0"/>
                    </a:p>
                  </a:txBody>
                  <a:tcPr marL="0"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IN" sz="1800"/>
                    </a:p>
                  </a:txBody>
                  <a:tcPr marL="0"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800" u="dbl" baseline="0" dirty="0"/>
                        <a:t>HK$14,000</a:t>
                      </a:r>
                      <a:endParaRPr lang="en-IN" sz="1800" u="dbl" baseline="0" dirty="0"/>
                    </a:p>
                  </a:txBody>
                  <a:tcPr marL="0"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864800256"/>
                  </a:ext>
                </a:extLst>
              </a:tr>
            </a:tbl>
          </a:graphicData>
        </a:graphic>
      </p:graphicFrame>
      <p:sp>
        <p:nvSpPr>
          <p:cNvPr id="15" name="Content Placeholder 14">
            <a:extLst>
              <a:ext uri="{FF2B5EF4-FFF2-40B4-BE49-F238E27FC236}">
                <a16:creationId xmlns:a16="http://schemas.microsoft.com/office/drawing/2014/main" id="{13AD93AC-2780-D12B-1D37-15BA436CF664}"/>
              </a:ext>
            </a:extLst>
          </p:cNvPr>
          <p:cNvSpPr>
            <a:spLocks noGrp="1"/>
          </p:cNvSpPr>
          <p:nvPr>
            <p:ph sz="quarter" idx="25"/>
          </p:nvPr>
        </p:nvSpPr>
        <p:spPr>
          <a:xfrm>
            <a:off x="7985125" y="6505401"/>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25284468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354893"/>
            <a:ext cx="8115301" cy="1498763"/>
          </a:xfrm>
        </p:spPr>
        <p:txBody>
          <a:bodyPr>
            <a:noAutofit/>
          </a:bodyPr>
          <a:lstStyle/>
          <a:p>
            <a:r>
              <a:rPr lang="en-GB" dirty="0"/>
              <a:t>Learning Objective 6</a:t>
            </a:r>
            <a:br>
              <a:rPr lang="en-GB" dirty="0"/>
            </a:br>
            <a:r>
              <a:rPr lang="en-GB" dirty="0"/>
              <a:t>Explain the career opportunities in accounting.</a:t>
            </a:r>
            <a:endParaRPr lang="en-IN" dirty="0"/>
          </a:p>
        </p:txBody>
      </p:sp>
      <p:sp>
        <p:nvSpPr>
          <p:cNvPr id="5" name="Content Placeholder 5">
            <a:extLst>
              <a:ext uri="{FF2B5EF4-FFF2-40B4-BE49-F238E27FC236}">
                <a16:creationId xmlns:a16="http://schemas.microsoft.com/office/drawing/2014/main" id="{1B59352A-E4AB-5420-D4D9-4C86C5499540}"/>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6</a:t>
            </a:r>
          </a:p>
        </p:txBody>
      </p:sp>
    </p:spTree>
    <p:extLst>
      <p:ext uri="{BB962C8B-B14F-4D97-AF65-F5344CB8AC3E}">
        <p14:creationId xmlns:p14="http://schemas.microsoft.com/office/powerpoint/2010/main" val="4221146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normAutofit/>
          </a:bodyPr>
          <a:lstStyle/>
          <a:p>
            <a:r>
              <a:rPr lang="en-IN" dirty="0"/>
              <a:t>Career Opportunities in Accounting</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a:xfrm>
            <a:off x="513862" y="1309567"/>
            <a:ext cx="8454774" cy="5075849"/>
          </a:xfrm>
        </p:spPr>
        <p:txBody>
          <a:bodyPr>
            <a:normAutofit/>
          </a:bodyPr>
          <a:lstStyle/>
          <a:p>
            <a:pPr marL="0" indent="0">
              <a:spcAft>
                <a:spcPts val="1200"/>
              </a:spcAft>
              <a:buNone/>
            </a:pPr>
            <a:r>
              <a:rPr lang="en-US" sz="2400" b="1" dirty="0">
                <a:solidFill>
                  <a:schemeClr val="accent2"/>
                </a:solidFill>
                <a:latin typeface="+mn-lt"/>
                <a:cs typeface="Calibri" panose="020F0502020204030204" pitchFamily="34" charset="0"/>
              </a:rPr>
              <a:t>Why is accounting such a popular major and career choice?</a:t>
            </a:r>
          </a:p>
          <a:p>
            <a:pPr marL="0" indent="0">
              <a:spcAft>
                <a:spcPts val="1200"/>
              </a:spcAft>
              <a:buNone/>
            </a:pPr>
            <a:r>
              <a:rPr lang="en-US" sz="2400" b="1" dirty="0">
                <a:solidFill>
                  <a:schemeClr val="accent2"/>
                </a:solidFill>
                <a:latin typeface="+mn-lt"/>
              </a:rPr>
              <a:t>Public Accounting (big</a:t>
            </a:r>
            <a:r>
              <a:rPr lang="zh-CN" altLang="en-US" sz="2400" b="1" dirty="0">
                <a:solidFill>
                  <a:schemeClr val="accent2"/>
                </a:solidFill>
                <a:latin typeface="+mn-lt"/>
              </a:rPr>
              <a:t> </a:t>
            </a:r>
            <a:r>
              <a:rPr lang="en-US" altLang="zh-CN" sz="2400" b="1" dirty="0">
                <a:solidFill>
                  <a:schemeClr val="accent2"/>
                </a:solidFill>
                <a:latin typeface="+mn-lt"/>
              </a:rPr>
              <a:t>4)</a:t>
            </a:r>
            <a:br>
              <a:rPr lang="en-US" sz="2400" dirty="0">
                <a:latin typeface="+mn-lt"/>
              </a:rPr>
            </a:br>
            <a:r>
              <a:rPr lang="en-US" sz="2400" dirty="0">
                <a:latin typeface="+mn-lt"/>
                <a:cs typeface="Calibri" panose="020F0502020204030204" pitchFamily="34" charset="0"/>
              </a:rPr>
              <a:t>Individuals in public accounting offer expert service to the general public, in much the same way that doctors serve patients and lawyers serve clients. </a:t>
            </a:r>
            <a:br>
              <a:rPr lang="en-US" sz="2400" dirty="0">
                <a:latin typeface="+mn-lt"/>
                <a:cs typeface="Calibri" panose="020F0502020204030204" pitchFamily="34" charset="0"/>
              </a:rPr>
            </a:br>
            <a:r>
              <a:rPr lang="en-US" sz="2400" dirty="0">
                <a:latin typeface="+mn-lt"/>
                <a:cs typeface="Calibri" panose="020F0502020204030204" pitchFamily="34" charset="0"/>
              </a:rPr>
              <a:t>Choices: </a:t>
            </a:r>
            <a:r>
              <a:rPr lang="en-US" sz="2400" b="1" dirty="0">
                <a:solidFill>
                  <a:schemeClr val="accent2"/>
                </a:solidFill>
                <a:latin typeface="+mn-lt"/>
                <a:cs typeface="Calibri" panose="020F0502020204030204" pitchFamily="34" charset="0"/>
              </a:rPr>
              <a:t>Auditing, taxation, management consulting</a:t>
            </a:r>
            <a:endParaRPr lang="en-US" sz="2400" b="1" dirty="0">
              <a:solidFill>
                <a:schemeClr val="accent2"/>
              </a:solidFill>
              <a:cs typeface="Calibri" panose="020F0502020204030204" pitchFamily="34" charset="0"/>
            </a:endParaRPr>
          </a:p>
          <a:p>
            <a:pPr marL="0" indent="0">
              <a:spcAft>
                <a:spcPts val="1200"/>
              </a:spcAft>
              <a:buNone/>
            </a:pPr>
            <a:r>
              <a:rPr lang="en-US" sz="2400" b="1" dirty="0">
                <a:solidFill>
                  <a:schemeClr val="accent2"/>
                </a:solidFill>
                <a:latin typeface="+mn-lt"/>
                <a:cs typeface="Calibri" panose="020F0502020204030204" pitchFamily="34" charset="0"/>
              </a:rPr>
              <a:t>Private Accounting</a:t>
            </a:r>
            <a:br>
              <a:rPr lang="en-US" sz="2400" b="1" dirty="0">
                <a:solidFill>
                  <a:schemeClr val="accent2"/>
                </a:solidFill>
                <a:latin typeface="+mn-lt"/>
                <a:cs typeface="Calibri" panose="020F0502020204030204" pitchFamily="34" charset="0"/>
              </a:rPr>
            </a:br>
            <a:r>
              <a:rPr lang="en-US" sz="2400" dirty="0">
                <a:latin typeface="+mn-lt"/>
                <a:cs typeface="Calibri" panose="020F0502020204030204" pitchFamily="34" charset="0"/>
              </a:rPr>
              <a:t>Individuals in private accounting are employees of for-profit companies and not-for-profit organizations. </a:t>
            </a:r>
            <a:br>
              <a:rPr lang="en-US" sz="2400" dirty="0">
                <a:latin typeface="+mn-lt"/>
                <a:cs typeface="Calibri" panose="020F0502020204030204" pitchFamily="34" charset="0"/>
              </a:rPr>
            </a:br>
            <a:r>
              <a:rPr lang="en-US" sz="2400" dirty="0">
                <a:latin typeface="+mn-lt"/>
                <a:cs typeface="Calibri" panose="020F0502020204030204" pitchFamily="34" charset="0"/>
              </a:rPr>
              <a:t>Choices: </a:t>
            </a:r>
            <a:r>
              <a:rPr lang="en-US" sz="2400" b="1" dirty="0">
                <a:solidFill>
                  <a:schemeClr val="accent2"/>
                </a:solidFill>
                <a:latin typeface="+mn-lt"/>
                <a:cs typeface="Calibri" panose="020F0502020204030204" pitchFamily="34" charset="0"/>
              </a:rPr>
              <a:t>Cost accounting, budgeting, accounting information system design and support, tax planning and preparation, internal auditing</a:t>
            </a:r>
            <a:endParaRPr lang="en-IN" sz="2400" dirty="0">
              <a:solidFill>
                <a:schemeClr val="accent2"/>
              </a:solidFill>
            </a:endParaRPr>
          </a:p>
        </p:txBody>
      </p:sp>
      <p:sp>
        <p:nvSpPr>
          <p:cNvPr id="4" name="Content Placeholder 5">
            <a:extLst>
              <a:ext uri="{FF2B5EF4-FFF2-40B4-BE49-F238E27FC236}">
                <a16:creationId xmlns:a16="http://schemas.microsoft.com/office/drawing/2014/main" id="{30B55FAD-FEA6-94CA-E5CC-5A4528B5EEEC}"/>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6</a:t>
            </a:r>
          </a:p>
        </p:txBody>
      </p:sp>
    </p:spTree>
    <p:extLst>
      <p:ext uri="{BB962C8B-B14F-4D97-AF65-F5344CB8AC3E}">
        <p14:creationId xmlns:p14="http://schemas.microsoft.com/office/powerpoint/2010/main" val="29921539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noAutofit/>
          </a:bodyPr>
          <a:lstStyle/>
          <a:p>
            <a:r>
              <a:rPr lang="en-GB" dirty="0"/>
              <a:t>Additional Career Opportunities in Accounting</a:t>
            </a:r>
            <a:endParaRPr lang="en-IN" dirty="0"/>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a:xfrm>
            <a:off x="513862" y="1665962"/>
            <a:ext cx="8342039" cy="4719454"/>
          </a:xfrm>
        </p:spPr>
        <p:txBody>
          <a:bodyPr>
            <a:normAutofit/>
          </a:bodyPr>
          <a:lstStyle/>
          <a:p>
            <a:pPr marL="0" indent="0">
              <a:spcAft>
                <a:spcPts val="1200"/>
              </a:spcAft>
              <a:buNone/>
            </a:pPr>
            <a:r>
              <a:rPr lang="en-US" sz="2400" b="1" dirty="0">
                <a:solidFill>
                  <a:schemeClr val="accent2"/>
                </a:solidFill>
                <a:latin typeface="+mn-lt"/>
                <a:cs typeface="Calibri" panose="020F0502020204030204" pitchFamily="34" charset="0"/>
              </a:rPr>
              <a:t>Why is accounting such a popular major and career choice? </a:t>
            </a:r>
            <a:endParaRPr lang="en-US" sz="2400" b="1" dirty="0">
              <a:solidFill>
                <a:schemeClr val="accent1"/>
              </a:solidFill>
              <a:cs typeface="Calibri" panose="020F0502020204030204" pitchFamily="34" charset="0"/>
            </a:endParaRPr>
          </a:p>
          <a:p>
            <a:pPr marL="0" indent="0">
              <a:spcAft>
                <a:spcPts val="1200"/>
              </a:spcAft>
              <a:buNone/>
            </a:pPr>
            <a:r>
              <a:rPr lang="en-US" sz="2400" b="1" dirty="0">
                <a:solidFill>
                  <a:schemeClr val="accent2"/>
                </a:solidFill>
                <a:latin typeface="+mn-lt"/>
                <a:cs typeface="Calibri" panose="020F0502020204030204" pitchFamily="34" charset="0"/>
              </a:rPr>
              <a:t>Governmental Accounting</a:t>
            </a:r>
            <a:br>
              <a:rPr lang="en-US" sz="2400" b="1" dirty="0">
                <a:solidFill>
                  <a:schemeClr val="accent1"/>
                </a:solidFill>
                <a:latin typeface="+mn-lt"/>
                <a:cs typeface="Calibri" panose="020F0502020204030204" pitchFamily="34" charset="0"/>
              </a:rPr>
            </a:br>
            <a:r>
              <a:rPr lang="en-US" sz="2400" dirty="0">
                <a:latin typeface="+mn-lt"/>
                <a:cs typeface="Calibri" panose="020F0502020204030204" pitchFamily="34" charset="0"/>
              </a:rPr>
              <a:t>Choices:</a:t>
            </a:r>
            <a:r>
              <a:rPr lang="en-US" sz="2400" dirty="0">
                <a:solidFill>
                  <a:schemeClr val="accent1"/>
                </a:solidFill>
                <a:latin typeface="+mn-lt"/>
                <a:cs typeface="Calibri" panose="020F0502020204030204" pitchFamily="34" charset="0"/>
              </a:rPr>
              <a:t> </a:t>
            </a:r>
            <a:r>
              <a:rPr lang="en-US" sz="2400" b="1" dirty="0">
                <a:solidFill>
                  <a:schemeClr val="accent2"/>
                </a:solidFill>
                <a:latin typeface="+mn-lt"/>
                <a:cs typeface="Calibri" panose="020F0502020204030204" pitchFamily="34" charset="0"/>
              </a:rPr>
              <a:t>Tax authorities, local governments,  law enforcement agencies, company regulators, accounting educators at public colleges and universities </a:t>
            </a:r>
          </a:p>
          <a:p>
            <a:pPr marL="0" indent="0">
              <a:spcAft>
                <a:spcPts val="1200"/>
              </a:spcAft>
              <a:buNone/>
            </a:pPr>
            <a:r>
              <a:rPr lang="en-US" sz="2400" b="1" dirty="0">
                <a:solidFill>
                  <a:schemeClr val="accent2"/>
                </a:solidFill>
                <a:cs typeface="Calibri" panose="020F0502020204030204" pitchFamily="34" charset="0"/>
              </a:rPr>
              <a:t>Other opportunities </a:t>
            </a:r>
          </a:p>
          <a:p>
            <a:pPr>
              <a:spcAft>
                <a:spcPts val="1200"/>
              </a:spcAft>
              <a:buFont typeface="Wingdings" panose="05000000000000000000" pitchFamily="2" charset="2"/>
              <a:buChar char="è"/>
            </a:pPr>
            <a:r>
              <a:rPr lang="en-US" sz="2400" b="1" dirty="0">
                <a:solidFill>
                  <a:schemeClr val="accent2"/>
                </a:solidFill>
                <a:cs typeface="Calibri" panose="020F0502020204030204" pitchFamily="34" charset="0"/>
              </a:rPr>
              <a:t>Transition into finance</a:t>
            </a:r>
          </a:p>
          <a:p>
            <a:pPr>
              <a:spcAft>
                <a:spcPts val="1200"/>
              </a:spcAft>
              <a:buFont typeface="Wingdings" panose="05000000000000000000" pitchFamily="2" charset="2"/>
              <a:buChar char="è"/>
            </a:pPr>
            <a:r>
              <a:rPr lang="en-US" sz="2400" b="1" dirty="0">
                <a:solidFill>
                  <a:schemeClr val="accent2"/>
                </a:solidFill>
                <a:cs typeface="Calibri" panose="020F0502020204030204" pitchFamily="34" charset="0"/>
              </a:rPr>
              <a:t>Academics </a:t>
            </a:r>
            <a:endParaRPr lang="en-US" sz="2400" b="1" dirty="0">
              <a:solidFill>
                <a:schemeClr val="accent1"/>
              </a:solidFill>
              <a:cs typeface="Calibri" panose="020F0502020204030204" pitchFamily="34" charset="0"/>
            </a:endParaRPr>
          </a:p>
        </p:txBody>
      </p:sp>
      <p:sp>
        <p:nvSpPr>
          <p:cNvPr id="4" name="Content Placeholder 5">
            <a:extLst>
              <a:ext uri="{FF2B5EF4-FFF2-40B4-BE49-F238E27FC236}">
                <a16:creationId xmlns:a16="http://schemas.microsoft.com/office/drawing/2014/main" id="{F47543BA-DDEC-AA76-FD48-3E1CB733E634}"/>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6</a:t>
            </a:r>
          </a:p>
        </p:txBody>
      </p:sp>
    </p:spTree>
    <p:extLst>
      <p:ext uri="{BB962C8B-B14F-4D97-AF65-F5344CB8AC3E}">
        <p14:creationId xmlns:p14="http://schemas.microsoft.com/office/powerpoint/2010/main" val="8898706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BF017-F725-4D4C-97E2-BAC116316CC4}"/>
              </a:ext>
            </a:extLst>
          </p:cNvPr>
          <p:cNvSpPr>
            <a:spLocks noGrp="1"/>
          </p:cNvSpPr>
          <p:nvPr>
            <p:ph type="title"/>
          </p:nvPr>
        </p:nvSpPr>
        <p:spPr/>
        <p:txBody>
          <a:bodyPr/>
          <a:lstStyle/>
          <a:p>
            <a:r>
              <a:rPr lang="en-US" dirty="0"/>
              <a:t>Copyright</a:t>
            </a:r>
          </a:p>
        </p:txBody>
      </p:sp>
      <p:sp>
        <p:nvSpPr>
          <p:cNvPr id="3" name="Content Placeholder 2">
            <a:extLst>
              <a:ext uri="{FF2B5EF4-FFF2-40B4-BE49-F238E27FC236}">
                <a16:creationId xmlns:a16="http://schemas.microsoft.com/office/drawing/2014/main" id="{E13283A9-E362-9B4B-B936-B2B059AF491C}"/>
              </a:ext>
            </a:extLst>
          </p:cNvPr>
          <p:cNvSpPr>
            <a:spLocks noGrp="1"/>
          </p:cNvSpPr>
          <p:nvPr>
            <p:ph sz="quarter" idx="12"/>
          </p:nvPr>
        </p:nvSpPr>
        <p:spPr/>
        <p:txBody>
          <a:bodyPr>
            <a:normAutofit/>
          </a:bodyPr>
          <a:lstStyle/>
          <a:p>
            <a:pPr marL="0" indent="0">
              <a:buNone/>
            </a:pPr>
            <a:r>
              <a:rPr lang="en-US" sz="2400" b="1" dirty="0"/>
              <a:t>Copyright © John Wiley &amp; Sons, Inc.</a:t>
            </a:r>
          </a:p>
          <a:p>
            <a:pPr marL="0" indent="0">
              <a:lnSpc>
                <a:spcPct val="150000"/>
              </a:lnSpc>
              <a:buNone/>
            </a:pPr>
            <a:r>
              <a:rPr lang="en-US" sz="1800" dirty="0"/>
              <a:t>All rights reserved. Reproduction or translation of this work beyond that permitted in Section 117 of the 1976 United States Act without the express written permission of the copyright owner is unlawful. Request for further information should be addressed to the Permissions Department, John Wiley &amp; Sons, Inc. The purchaser may make back-up copies for his/her own use only and not for distribution or resale. The Publisher assumes no responsibility for errors, omissions, or damages, caused by the use of these programs or from the use of the information contained herein.</a:t>
            </a:r>
          </a:p>
        </p:txBody>
      </p:sp>
    </p:spTree>
    <p:extLst>
      <p:ext uri="{BB962C8B-B14F-4D97-AF65-F5344CB8AC3E}">
        <p14:creationId xmlns:p14="http://schemas.microsoft.com/office/powerpoint/2010/main" val="3760095215"/>
      </p:ext>
    </p:extLst>
  </p:cSld>
  <p:clrMapOvr>
    <a:masterClrMapping/>
  </p:clrMapOvr>
</p:sld>
</file>

<file path=ppt/theme/theme1.xml><?xml version="1.0" encoding="utf-8"?>
<a:theme xmlns:a="http://schemas.openxmlformats.org/drawingml/2006/main" name="Standard">
  <a:themeElements>
    <a:clrScheme name="WP 1">
      <a:dk1>
        <a:srgbClr val="231F20"/>
      </a:dk1>
      <a:lt1>
        <a:srgbClr val="FFFFFF"/>
      </a:lt1>
      <a:dk2>
        <a:srgbClr val="192B67"/>
      </a:dk2>
      <a:lt2>
        <a:srgbClr val="EFEFF0"/>
      </a:lt2>
      <a:accent1>
        <a:srgbClr val="06B2FA"/>
      </a:accent1>
      <a:accent2>
        <a:srgbClr val="0469D8"/>
      </a:accent2>
      <a:accent3>
        <a:srgbClr val="414146"/>
      </a:accent3>
      <a:accent4>
        <a:srgbClr val="043C5D"/>
      </a:accent4>
      <a:accent5>
        <a:srgbClr val="547890"/>
      </a:accent5>
      <a:accent6>
        <a:srgbClr val="404140"/>
      </a:accent6>
      <a:hlink>
        <a:srgbClr val="0469D8"/>
      </a:hlink>
      <a:folHlink>
        <a:srgbClr val="5C416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ndard" id="{CF489570-C43B-7446-AB1E-8F4EEAE9CABF}" vid="{044E3E64-447D-1547-BB2E-4CF9530CD2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EF3736AB233A4D86168EC2BFFF7E67" ma:contentTypeVersion="6" ma:contentTypeDescription="Create a new document." ma:contentTypeScope="" ma:versionID="ea04ca87b7a884d3e025bf131780958e">
  <xsd:schema xmlns:xsd="http://www.w3.org/2001/XMLSchema" xmlns:xs="http://www.w3.org/2001/XMLSchema" xmlns:p="http://schemas.microsoft.com/office/2006/metadata/properties" xmlns:ns2="06baf313-fb35-4f8c-9139-9e9ac16d4b1d" xmlns:ns3="ef46c7a1-68aa-4b69-aed1-7fcfd052d54f" targetNamespace="http://schemas.microsoft.com/office/2006/metadata/properties" ma:root="true" ma:fieldsID="392353fa93573d22cce6f3ea8984d1a2" ns2:_="" ns3:_="">
    <xsd:import namespace="06baf313-fb35-4f8c-9139-9e9ac16d4b1d"/>
    <xsd:import namespace="ef46c7a1-68aa-4b69-aed1-7fcfd052d54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baf313-fb35-4f8c-9139-9e9ac16d4b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46c7a1-68aa-4b69-aed1-7fcfd052d54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F069665-4191-4292-A592-EAC7A0DE60A6}">
  <ds:schemaRefs>
    <ds:schemaRef ds:uri="http://schemas.microsoft.com/sharepoint/v3/contenttype/forms"/>
  </ds:schemaRefs>
</ds:datastoreItem>
</file>

<file path=customXml/itemProps2.xml><?xml version="1.0" encoding="utf-8"?>
<ds:datastoreItem xmlns:ds="http://schemas.openxmlformats.org/officeDocument/2006/customXml" ds:itemID="{093F8EFC-482A-4A0D-81A5-0790E56D9F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baf313-fb35-4f8c-9139-9e9ac16d4b1d"/>
    <ds:schemaRef ds:uri="ef46c7a1-68aa-4b69-aed1-7fcfd052d5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9739E0-A6CD-46BA-8888-F2BBC9B1323D}">
  <ds:schemaRefs>
    <ds:schemaRef ds:uri="http://purl.org/dc/dcmitype/"/>
    <ds:schemaRef ds:uri="http://www.w3.org/XML/1998/namespace"/>
    <ds:schemaRef ds:uri="http://schemas.microsoft.com/office/2006/documentManagement/types"/>
    <ds:schemaRef ds:uri="http://schemas.microsoft.com/office/infopath/2007/PartnerControls"/>
    <ds:schemaRef ds:uri="http://purl.org/dc/elements/1.1/"/>
    <ds:schemaRef ds:uri="f27b86c0-2816-47a2-b831-6f64dbfd4a69"/>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22792</TotalTime>
  <Words>5850</Words>
  <Application>Microsoft Office PowerPoint</Application>
  <PresentationFormat>全屏显示(4:3)</PresentationFormat>
  <Paragraphs>711</Paragraphs>
  <Slides>95</Slides>
  <Notes>29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95</vt:i4>
      </vt:variant>
    </vt:vector>
  </HeadingPairs>
  <TitlesOfParts>
    <vt:vector size="106" baseType="lpstr">
      <vt:lpstr>Google Sans</vt:lpstr>
      <vt:lpstr>LatoWeb</vt:lpstr>
      <vt:lpstr>Lyon</vt:lpstr>
      <vt:lpstr>ＭＳ Ｐゴシック</vt:lpstr>
      <vt:lpstr>Arial</vt:lpstr>
      <vt:lpstr>Calibri</vt:lpstr>
      <vt:lpstr>Calibri Light</vt:lpstr>
      <vt:lpstr>Courier New</vt:lpstr>
      <vt:lpstr>Times New Roman</vt:lpstr>
      <vt:lpstr>Wingdings</vt:lpstr>
      <vt:lpstr>Standard</vt:lpstr>
      <vt:lpstr>Financial Accounting</vt:lpstr>
      <vt:lpstr>Chapter Outline</vt:lpstr>
      <vt:lpstr>How you can be a successful student</vt:lpstr>
      <vt:lpstr>Learning Objective 1 Identify the activities and users associated with accounting. </vt:lpstr>
      <vt:lpstr>What do you think of accounting?</vt:lpstr>
      <vt:lpstr>What is Accounting?</vt:lpstr>
      <vt:lpstr>When do we use accounting?</vt:lpstr>
      <vt:lpstr>Is accounting easy?</vt:lpstr>
      <vt:lpstr>What are three accounting activities?</vt:lpstr>
      <vt:lpstr>Accounting Activities Illustrated</vt:lpstr>
      <vt:lpstr>Who uses accounting information?</vt:lpstr>
      <vt:lpstr>External Users</vt:lpstr>
      <vt:lpstr>Evidence That Accounting Information is Important to Investors</vt:lpstr>
      <vt:lpstr>Evidence That Accounting Information is Important to Investors</vt:lpstr>
      <vt:lpstr>PowerPoint 演示文稿</vt:lpstr>
      <vt:lpstr>Evidence That Accounting Information is Important to Investors</vt:lpstr>
      <vt:lpstr>How Do Creditors (e.g., banks) Use Accounting Information?</vt:lpstr>
      <vt:lpstr>Specific Example</vt:lpstr>
      <vt:lpstr>Additional External Users</vt:lpstr>
      <vt:lpstr>Let’s put everything together</vt:lpstr>
      <vt:lpstr>PowerPoint 演示文稿</vt:lpstr>
      <vt:lpstr>PowerPoint 演示文稿</vt:lpstr>
      <vt:lpstr>Accounting is strange, but only at beginning!</vt:lpstr>
      <vt:lpstr>About this course</vt:lpstr>
      <vt:lpstr>Grades</vt:lpstr>
      <vt:lpstr>Instructions on WileyPLUS</vt:lpstr>
      <vt:lpstr>Agenda</vt:lpstr>
      <vt:lpstr>1 Create a student account on WileyPLUS</vt:lpstr>
      <vt:lpstr>PowerPoint 演示文稿</vt:lpstr>
      <vt:lpstr>2 Find your course section ID</vt:lpstr>
      <vt:lpstr>PowerPoint 演示文稿</vt:lpstr>
      <vt:lpstr>3. Start with the 14-day temporary access</vt:lpstr>
      <vt:lpstr>PowerPoint 演示文稿</vt:lpstr>
      <vt:lpstr>PowerPoint 演示文稿</vt:lpstr>
      <vt:lpstr>PowerPoint 演示文稿</vt:lpstr>
      <vt:lpstr>PowerPoint 演示文稿</vt:lpstr>
      <vt:lpstr>How do I access WileyPLUS after registration?</vt:lpstr>
      <vt:lpstr>When do I need to make the purchase?</vt:lpstr>
      <vt:lpstr>When do we get the access code?</vt:lpstr>
      <vt:lpstr>How do we get the access code?</vt:lpstr>
      <vt:lpstr>Learning Objective 2 Explain the building blocks of accounting: ethics, principles, and assumptions.</vt:lpstr>
      <vt:lpstr>Accounting Standards </vt:lpstr>
      <vt:lpstr>Measurement Principles</vt:lpstr>
      <vt:lpstr>Selecting Measurement Principles </vt:lpstr>
      <vt:lpstr>Assumptions</vt:lpstr>
      <vt:lpstr>Assumptions</vt:lpstr>
      <vt:lpstr>DO IT! 2: Building Blocks of Accounting</vt:lpstr>
      <vt:lpstr>DO IT! 2: Building Blocks of Accounting – Solution</vt:lpstr>
      <vt:lpstr>Learning Objective 3 (IMPORTANT) State the accounting equation, and define its components. </vt:lpstr>
      <vt:lpstr>The Accounting Equation </vt:lpstr>
      <vt:lpstr>Left-hand side: Asset</vt:lpstr>
      <vt:lpstr>Right-hand side: Liabilities</vt:lpstr>
      <vt:lpstr>Right-hand side: Owner’s Equity</vt:lpstr>
      <vt:lpstr>Retained earnings </vt:lpstr>
      <vt:lpstr>Equity Illustrated</vt:lpstr>
      <vt:lpstr>DO IT! 3: Equity Effects</vt:lpstr>
      <vt:lpstr>DO IT! 3: Equity Effects – Solution</vt:lpstr>
      <vt:lpstr>Learning Objective 4 IMPORTANT Analyze the effects of business transactions on the accounting equation.</vt:lpstr>
      <vt:lpstr>Analyzing Business Transactions</vt:lpstr>
      <vt:lpstr>Accounting Transactions</vt:lpstr>
      <vt:lpstr>Transaction Analysis</vt:lpstr>
      <vt:lpstr>Transaction (1). Investment by Shareholders.</vt:lpstr>
      <vt:lpstr>Transaction (2). Purchase of Equipment for Cash.</vt:lpstr>
      <vt:lpstr>Transaction (3). Purchase of Supplies on Credit. </vt:lpstr>
      <vt:lpstr>Transaction (4). Services Performed for Cash.</vt:lpstr>
      <vt:lpstr>Transaction (5). Purchase of Advertising on Credit. </vt:lpstr>
      <vt:lpstr>Transaction (6). Services Performed for Cash &amp; Credit. </vt:lpstr>
      <vt:lpstr>Transaction (7). Payment of Expenses. </vt:lpstr>
      <vt:lpstr>Transaction (8). Payment of Accounts Payable.</vt:lpstr>
      <vt:lpstr>Transaction (9). Receipt of Cash on Account.</vt:lpstr>
      <vt:lpstr>Transaction (10). Dividends. </vt:lpstr>
      <vt:lpstr>Tabular Summary</vt:lpstr>
      <vt:lpstr>Summarizing Transactions Key Points</vt:lpstr>
      <vt:lpstr>DO IT! 4: Tabular Analysis</vt:lpstr>
      <vt:lpstr>DO IT! 4: Tabular Analysis – Solution </vt:lpstr>
      <vt:lpstr>Learning Objective 5 Describe the five financial statements and how they are prepared. </vt:lpstr>
      <vt:lpstr>Financial Statements</vt:lpstr>
      <vt:lpstr>Income Statement</vt:lpstr>
      <vt:lpstr>PowerPoint 演示文稿</vt:lpstr>
      <vt:lpstr>Retained Earnings Statement</vt:lpstr>
      <vt:lpstr>Statement of Retained Earnings</vt:lpstr>
      <vt:lpstr>Balance Sheet/Statement of financial position</vt:lpstr>
      <vt:lpstr>Balance Sheet</vt:lpstr>
      <vt:lpstr>Statement of Cash Flows</vt:lpstr>
      <vt:lpstr>PowerPoint 演示文稿</vt:lpstr>
      <vt:lpstr>Net Income Review Question</vt:lpstr>
      <vt:lpstr>Net Income – Solution </vt:lpstr>
      <vt:lpstr>Link between income statement and balance sheet  Assets = Liabilities + Equity    End period Retained earning = beginning period RE + NI – Div   </vt:lpstr>
      <vt:lpstr>DO IT! 5: Financial Statement Items</vt:lpstr>
      <vt:lpstr>DO IT! 5: Financial Statement Items (A)</vt:lpstr>
      <vt:lpstr>DO IT! 5: Financial Statement Items –  Solution</vt:lpstr>
      <vt:lpstr>Learning Objective 6 Explain the career opportunities in accounting.</vt:lpstr>
      <vt:lpstr>Career Opportunities in Accounting</vt:lpstr>
      <vt:lpstr>Additional Career Opportunities in Accounting</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Lai, Wendy</dc:creator>
  <cp:lastModifiedBy>Menger Gilmour</cp:lastModifiedBy>
  <cp:revision>3322</cp:revision>
  <cp:lastPrinted>2021-04-08T14:56:16Z</cp:lastPrinted>
  <dcterms:created xsi:type="dcterms:W3CDTF">2018-08-23T13:01:59Z</dcterms:created>
  <dcterms:modified xsi:type="dcterms:W3CDTF">2024-04-28T13:19:38Z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0x010100B2EF3736AB233A4D86168EC2BFFF7E67</vt:lpwstr>
  </property>
</Properties>
</file>